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theme/themeOverride13.xml" ContentType="application/vnd.openxmlformats-officedocument.themeOverride+xml"/>
  <Override PartName="/ppt/charts/chart15.xml" ContentType="application/vnd.openxmlformats-officedocument.drawingml.chart+xml"/>
  <Override PartName="/ppt/theme/themeOverride14.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charts/chart17.xml" ContentType="application/vnd.openxmlformats-officedocument.drawingml.chart+xml"/>
  <Override PartName="/ppt/theme/themeOverride16.xml" ContentType="application/vnd.openxmlformats-officedocument.themeOverride+xml"/>
  <Override PartName="/ppt/charts/chart18.xml" ContentType="application/vnd.openxmlformats-officedocument.drawingml.chart+xml"/>
  <Override PartName="/ppt/theme/themeOverride1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5" r:id="rId3"/>
    <p:sldId id="266" r:id="rId4"/>
    <p:sldId id="267" r:id="rId5"/>
    <p:sldId id="268" r:id="rId6"/>
    <p:sldId id="269" r:id="rId7"/>
    <p:sldId id="270" r:id="rId8"/>
    <p:sldId id="271" r:id="rId9"/>
    <p:sldId id="272" r:id="rId10"/>
    <p:sldId id="256" r:id="rId11"/>
    <p:sldId id="257" r:id="rId12"/>
    <p:sldId id="258" r:id="rId13"/>
    <p:sldId id="259" r:id="rId14"/>
    <p:sldId id="260" r:id="rId15"/>
    <p:sldId id="261" r:id="rId16"/>
    <p:sldId id="263" r:id="rId17"/>
    <p:sldId id="262" r:id="rId18"/>
    <p:sldId id="273" r:id="rId19"/>
    <p:sldId id="275" r:id="rId20"/>
    <p:sldId id="274" r:id="rId21"/>
    <p:sldId id="276" r:id="rId22"/>
    <p:sldId id="277" r:id="rId23"/>
    <p:sldId id="279"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0" autoAdjust="0"/>
    <p:restoredTop sz="94618" autoAdjust="0"/>
  </p:normalViewPr>
  <p:slideViewPr>
    <p:cSldViewPr>
      <p:cViewPr>
        <p:scale>
          <a:sx n="90" d="100"/>
          <a:sy n="90" d="100"/>
        </p:scale>
        <p:origin x="-504"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oleObject" Target="file:///\\FLYNN\RedirectedFolders\SHorowitz\My%20Documents\!2019-06-24Restored\Evaluationof%20Training\PeerLedSessions\PeerLedSessions_report.xlsx" TargetMode="Externa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482720909886256E-2"/>
          <c:y val="6.1812991369158438E-2"/>
          <c:w val="0.77194425425082736"/>
          <c:h val="0.88781207712357746"/>
        </c:manualLayout>
      </c:layout>
      <c:barChart>
        <c:barDir val="col"/>
        <c:grouping val="percentStacked"/>
        <c:varyColors val="0"/>
        <c:ser>
          <c:idx val="0"/>
          <c:order val="0"/>
          <c:tx>
            <c:strRef>
              <c:f>Analysis!$A$4</c:f>
              <c:strCache>
                <c:ptCount val="1"/>
                <c:pt idx="0">
                  <c:v>Some college, (no degree)</c:v>
                </c:pt>
              </c:strCache>
            </c:strRef>
          </c:tx>
          <c:invertIfNegative val="0"/>
          <c:dLbls>
            <c:dLbl>
              <c:idx val="0"/>
              <c:layout/>
              <c:tx>
                <c:rich>
                  <a:bodyPr/>
                  <a:lstStyle/>
                  <a:p>
                    <a:r>
                      <a:rPr lang="en-US" dirty="0"/>
                      <a:t>Some college</a:t>
                    </a:r>
                    <a:r>
                      <a:rPr lang="en-US"/>
                      <a:t>, </a:t>
                    </a:r>
                    <a:r>
                      <a:rPr lang="en-US" smtClean="0"/>
                      <a:t>3</a:t>
                    </a:r>
                    <a:endParaRPr lang="en-US" dirty="0"/>
                  </a:p>
                </c:rich>
              </c:tx>
              <c:showLegendKey val="0"/>
              <c:showVal val="1"/>
              <c:showCatName val="0"/>
              <c:showSerName val="1"/>
              <c:showPercent val="0"/>
              <c:showBubbleSize val="0"/>
            </c:dLbl>
            <c:spPr>
              <a:noFill/>
              <a:ln>
                <a:noFill/>
              </a:ln>
              <a:effectLst/>
            </c:sp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Analysis!$B$4</c:f>
              <c:numCache>
                <c:formatCode>###0</c:formatCode>
                <c:ptCount val="1"/>
                <c:pt idx="0">
                  <c:v>3</c:v>
                </c:pt>
              </c:numCache>
            </c:numRef>
          </c:val>
          <c:extLst xmlns:c16r2="http://schemas.microsoft.com/office/drawing/2015/06/chart">
            <c:ext xmlns:c16="http://schemas.microsoft.com/office/drawing/2014/chart" uri="{C3380CC4-5D6E-409C-BE32-E72D297353CC}">
              <c16:uniqueId val="{00000000-A6E2-486D-A58B-A3C0DF486950}"/>
            </c:ext>
          </c:extLst>
        </c:ser>
        <c:ser>
          <c:idx val="1"/>
          <c:order val="1"/>
          <c:tx>
            <c:strRef>
              <c:f>Analysis!$A$5</c:f>
              <c:strCache>
                <c:ptCount val="1"/>
                <c:pt idx="0">
                  <c:v>College degree</c:v>
                </c:pt>
              </c:strCache>
            </c:strRef>
          </c:tx>
          <c:invertIfNegative val="0"/>
          <c:dLbls>
            <c:spPr>
              <a:noFill/>
              <a:ln>
                <a:noFill/>
              </a:ln>
              <a:effectLst/>
            </c:sp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Analysis!$B$5</c:f>
              <c:numCache>
                <c:formatCode>###0</c:formatCode>
                <c:ptCount val="1"/>
                <c:pt idx="0">
                  <c:v>13</c:v>
                </c:pt>
              </c:numCache>
            </c:numRef>
          </c:val>
          <c:extLst xmlns:c16r2="http://schemas.microsoft.com/office/drawing/2015/06/chart">
            <c:ext xmlns:c16="http://schemas.microsoft.com/office/drawing/2014/chart" uri="{C3380CC4-5D6E-409C-BE32-E72D297353CC}">
              <c16:uniqueId val="{00000001-A6E2-486D-A58B-A3C0DF486950}"/>
            </c:ext>
          </c:extLst>
        </c:ser>
        <c:ser>
          <c:idx val="2"/>
          <c:order val="2"/>
          <c:tx>
            <c:strRef>
              <c:f>Analysis!$A$6</c:f>
              <c:strCache>
                <c:ptCount val="1"/>
                <c:pt idx="0">
                  <c:v>Some graduate, (no degree)</c:v>
                </c:pt>
              </c:strCache>
            </c:strRef>
          </c:tx>
          <c:invertIfNegative val="0"/>
          <c:dLbls>
            <c:dLbl>
              <c:idx val="0"/>
              <c:layout/>
              <c:tx>
                <c:rich>
                  <a:bodyPr/>
                  <a:lstStyle/>
                  <a:p>
                    <a:r>
                      <a:rPr lang="en-US" dirty="0" smtClean="0"/>
                      <a:t>Some </a:t>
                    </a:r>
                    <a:r>
                      <a:rPr lang="en-US" dirty="0"/>
                      <a:t>graduate, </a:t>
                    </a:r>
                    <a:r>
                      <a:rPr lang="en-US" dirty="0" smtClean="0"/>
                      <a:t>3</a:t>
                    </a:r>
                    <a:endParaRPr lang="en-US" dirty="0"/>
                  </a:p>
                </c:rich>
              </c:tx>
              <c:dLblPos val="ctr"/>
              <c:showLegendKey val="0"/>
              <c:showVal val="1"/>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6E2-486D-A58B-A3C0DF486950}"/>
                </c:ext>
              </c:extLst>
            </c:dLbl>
            <c:spPr>
              <a:noFill/>
              <a:ln>
                <a:noFill/>
              </a:ln>
              <a:effectLst/>
            </c:sp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Analysis!$B$6</c:f>
              <c:numCache>
                <c:formatCode>###0</c:formatCode>
                <c:ptCount val="1"/>
                <c:pt idx="0">
                  <c:v>3</c:v>
                </c:pt>
              </c:numCache>
            </c:numRef>
          </c:val>
          <c:extLst xmlns:c16r2="http://schemas.microsoft.com/office/drawing/2015/06/chart">
            <c:ext xmlns:c16="http://schemas.microsoft.com/office/drawing/2014/chart" uri="{C3380CC4-5D6E-409C-BE32-E72D297353CC}">
              <c16:uniqueId val="{00000003-A6E2-486D-A58B-A3C0DF486950}"/>
            </c:ext>
          </c:extLst>
        </c:ser>
        <c:ser>
          <c:idx val="3"/>
          <c:order val="3"/>
          <c:tx>
            <c:strRef>
              <c:f>Analysis!$A$7</c:f>
              <c:strCache>
                <c:ptCount val="1"/>
                <c:pt idx="0">
                  <c:v>Graduate degree</c:v>
                </c:pt>
              </c:strCache>
            </c:strRef>
          </c:tx>
          <c:invertIfNegative val="0"/>
          <c:dLbls>
            <c:dLbl>
              <c:idx val="0"/>
              <c:layout/>
              <c:showLegendKey val="0"/>
              <c:showVal val="1"/>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6E2-486D-A58B-A3C0DF486950}"/>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Analysis!$B$7</c:f>
              <c:numCache>
                <c:formatCode>###0</c:formatCode>
                <c:ptCount val="1"/>
                <c:pt idx="0">
                  <c:v>11</c:v>
                </c:pt>
              </c:numCache>
            </c:numRef>
          </c:val>
          <c:extLst xmlns:c16r2="http://schemas.microsoft.com/office/drawing/2015/06/chart">
            <c:ext xmlns:c16="http://schemas.microsoft.com/office/drawing/2014/chart" uri="{C3380CC4-5D6E-409C-BE32-E72D297353CC}">
              <c16:uniqueId val="{00000005-A6E2-486D-A58B-A3C0DF486950}"/>
            </c:ext>
          </c:extLst>
        </c:ser>
        <c:dLbls>
          <c:showLegendKey val="0"/>
          <c:showVal val="0"/>
          <c:showCatName val="0"/>
          <c:showSerName val="0"/>
          <c:showPercent val="0"/>
          <c:showBubbleSize val="0"/>
        </c:dLbls>
        <c:gapWidth val="13"/>
        <c:overlap val="100"/>
        <c:axId val="306648064"/>
        <c:axId val="306083456"/>
      </c:barChart>
      <c:catAx>
        <c:axId val="306648064"/>
        <c:scaling>
          <c:orientation val="minMax"/>
        </c:scaling>
        <c:delete val="1"/>
        <c:axPos val="b"/>
        <c:majorTickMark val="none"/>
        <c:minorTickMark val="none"/>
        <c:tickLblPos val="nextTo"/>
        <c:crossAx val="306083456"/>
        <c:crosses val="autoZero"/>
        <c:auto val="1"/>
        <c:lblAlgn val="ctr"/>
        <c:lblOffset val="100"/>
        <c:noMultiLvlLbl val="0"/>
      </c:catAx>
      <c:valAx>
        <c:axId val="306083456"/>
        <c:scaling>
          <c:orientation val="minMax"/>
        </c:scaling>
        <c:delete val="0"/>
        <c:axPos val="l"/>
        <c:majorGridlines/>
        <c:numFmt formatCode="0%" sourceLinked="1"/>
        <c:majorTickMark val="none"/>
        <c:minorTickMark val="none"/>
        <c:tickLblPos val="nextTo"/>
        <c:crossAx val="306648064"/>
        <c:crosses val="autoZero"/>
        <c:crossBetween val="between"/>
      </c:valAx>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8894701099425502E-2"/>
          <c:y val="5.1400554097404488E-2"/>
          <c:w val="0.67972840351477803"/>
          <c:h val="0.8326195683872849"/>
        </c:manualLayout>
      </c:layout>
      <c:barChart>
        <c:barDir val="col"/>
        <c:grouping val="percentStacked"/>
        <c:varyColors val="0"/>
        <c:ser>
          <c:idx val="0"/>
          <c:order val="0"/>
          <c:tx>
            <c:strRef>
              <c:f>'Time Analysis'!$L$5</c:f>
              <c:strCache>
                <c:ptCount val="1"/>
                <c:pt idx="0">
                  <c:v>I already knew all the information</c:v>
                </c:pt>
              </c:strCache>
            </c:strRef>
          </c:tx>
          <c:invertIfNegative val="0"/>
          <c:cat>
            <c:strRef>
              <c:f>'Time Analysis'!$M$4:$Q$4</c:f>
              <c:strCache>
                <c:ptCount val="5"/>
                <c:pt idx="0">
                  <c:v>09/19/18</c:v>
                </c:pt>
                <c:pt idx="1">
                  <c:v>10/17/18</c:v>
                </c:pt>
                <c:pt idx="2">
                  <c:v>11/14/18</c:v>
                </c:pt>
                <c:pt idx="3">
                  <c:v>02/27/19</c:v>
                </c:pt>
                <c:pt idx="4">
                  <c:v>04/24/19</c:v>
                </c:pt>
              </c:strCache>
            </c:strRef>
          </c:cat>
          <c:val>
            <c:numRef>
              <c:f>'Time Analysis'!$M$5:$Q$5</c:f>
              <c:numCache>
                <c:formatCode>###0.0%</c:formatCode>
                <c:ptCount val="5"/>
                <c:pt idx="0">
                  <c:v>0</c:v>
                </c:pt>
                <c:pt idx="1">
                  <c:v>0</c:v>
                </c:pt>
                <c:pt idx="2">
                  <c:v>0</c:v>
                </c:pt>
                <c:pt idx="3">
                  <c:v>4.3478260869565216E-2</c:v>
                </c:pt>
                <c:pt idx="4">
                  <c:v>0</c:v>
                </c:pt>
              </c:numCache>
            </c:numRef>
          </c:val>
        </c:ser>
        <c:ser>
          <c:idx val="1"/>
          <c:order val="1"/>
          <c:tx>
            <c:strRef>
              <c:f>'Time Analysis'!$L$6</c:f>
              <c:strCache>
                <c:ptCount val="1"/>
                <c:pt idx="0">
                  <c:v>I learned a few new things </c:v>
                </c:pt>
              </c:strCache>
            </c:strRef>
          </c:tx>
          <c:invertIfNegative val="0"/>
          <c:dLbls>
            <c:showLegendKey val="0"/>
            <c:showVal val="1"/>
            <c:showCatName val="0"/>
            <c:showSerName val="0"/>
            <c:showPercent val="0"/>
            <c:showBubbleSize val="0"/>
            <c:showLeaderLines val="0"/>
          </c:dLbls>
          <c:cat>
            <c:strRef>
              <c:f>'Time Analysis'!$M$4:$Q$4</c:f>
              <c:strCache>
                <c:ptCount val="5"/>
                <c:pt idx="0">
                  <c:v>09/19/18</c:v>
                </c:pt>
                <c:pt idx="1">
                  <c:v>10/17/18</c:v>
                </c:pt>
                <c:pt idx="2">
                  <c:v>11/14/18</c:v>
                </c:pt>
                <c:pt idx="3">
                  <c:v>02/27/19</c:v>
                </c:pt>
                <c:pt idx="4">
                  <c:v>04/24/19</c:v>
                </c:pt>
              </c:strCache>
            </c:strRef>
          </c:cat>
          <c:val>
            <c:numRef>
              <c:f>'Time Analysis'!$M$6:$Q$6</c:f>
              <c:numCache>
                <c:formatCode>###0.0%</c:formatCode>
                <c:ptCount val="5"/>
                <c:pt idx="0">
                  <c:v>0.46153846153846151</c:v>
                </c:pt>
                <c:pt idx="1">
                  <c:v>0.5</c:v>
                </c:pt>
                <c:pt idx="2">
                  <c:v>0.63157894736842102</c:v>
                </c:pt>
                <c:pt idx="3">
                  <c:v>0.47826086956521741</c:v>
                </c:pt>
                <c:pt idx="4">
                  <c:v>0.70588235294117652</c:v>
                </c:pt>
              </c:numCache>
            </c:numRef>
          </c:val>
        </c:ser>
        <c:ser>
          <c:idx val="2"/>
          <c:order val="2"/>
          <c:tx>
            <c:strRef>
              <c:f>'Time Analysis'!$L$7</c:f>
              <c:strCache>
                <c:ptCount val="1"/>
                <c:pt idx="0">
                  <c:v>Some of the information presented was new </c:v>
                </c:pt>
              </c:strCache>
            </c:strRef>
          </c:tx>
          <c:invertIfNegative val="0"/>
          <c:dLbls>
            <c:showLegendKey val="0"/>
            <c:showVal val="1"/>
            <c:showCatName val="0"/>
            <c:showSerName val="0"/>
            <c:showPercent val="0"/>
            <c:showBubbleSize val="0"/>
            <c:showLeaderLines val="0"/>
          </c:dLbls>
          <c:cat>
            <c:strRef>
              <c:f>'Time Analysis'!$M$4:$Q$4</c:f>
              <c:strCache>
                <c:ptCount val="5"/>
                <c:pt idx="0">
                  <c:v>09/19/18</c:v>
                </c:pt>
                <c:pt idx="1">
                  <c:v>10/17/18</c:v>
                </c:pt>
                <c:pt idx="2">
                  <c:v>11/14/18</c:v>
                </c:pt>
                <c:pt idx="3">
                  <c:v>02/27/19</c:v>
                </c:pt>
                <c:pt idx="4">
                  <c:v>04/24/19</c:v>
                </c:pt>
              </c:strCache>
            </c:strRef>
          </c:cat>
          <c:val>
            <c:numRef>
              <c:f>'Time Analysis'!$M$7:$Q$7</c:f>
              <c:numCache>
                <c:formatCode>###0.0%</c:formatCode>
                <c:ptCount val="5"/>
                <c:pt idx="0">
                  <c:v>0.38461538461538469</c:v>
                </c:pt>
                <c:pt idx="1">
                  <c:v>0.2857142857142857</c:v>
                </c:pt>
                <c:pt idx="2">
                  <c:v>0.26315789473684209</c:v>
                </c:pt>
                <c:pt idx="3">
                  <c:v>0.34782608695652173</c:v>
                </c:pt>
                <c:pt idx="4">
                  <c:v>0.17647058823529413</c:v>
                </c:pt>
              </c:numCache>
            </c:numRef>
          </c:val>
        </c:ser>
        <c:ser>
          <c:idx val="3"/>
          <c:order val="3"/>
          <c:tx>
            <c:strRef>
              <c:f>'Time Analysis'!$L$8</c:f>
              <c:strCache>
                <c:ptCount val="1"/>
                <c:pt idx="0">
                  <c:v>Most of the material presented was new </c:v>
                </c:pt>
              </c:strCache>
            </c:strRef>
          </c:tx>
          <c:invertIfNegative val="0"/>
          <c:dLbls>
            <c:showLegendKey val="0"/>
            <c:showVal val="1"/>
            <c:showCatName val="0"/>
            <c:showSerName val="0"/>
            <c:showPercent val="0"/>
            <c:showBubbleSize val="0"/>
            <c:showLeaderLines val="0"/>
          </c:dLbls>
          <c:cat>
            <c:strRef>
              <c:f>'Time Analysis'!$M$4:$Q$4</c:f>
              <c:strCache>
                <c:ptCount val="5"/>
                <c:pt idx="0">
                  <c:v>09/19/18</c:v>
                </c:pt>
                <c:pt idx="1">
                  <c:v>10/17/18</c:v>
                </c:pt>
                <c:pt idx="2">
                  <c:v>11/14/18</c:v>
                </c:pt>
                <c:pt idx="3">
                  <c:v>02/27/19</c:v>
                </c:pt>
                <c:pt idx="4">
                  <c:v>04/24/19</c:v>
                </c:pt>
              </c:strCache>
            </c:strRef>
          </c:cat>
          <c:val>
            <c:numRef>
              <c:f>'Time Analysis'!$M$8:$Q$8</c:f>
              <c:numCache>
                <c:formatCode>###0.0%</c:formatCode>
                <c:ptCount val="5"/>
                <c:pt idx="0">
                  <c:v>0.15384615384615385</c:v>
                </c:pt>
                <c:pt idx="1">
                  <c:v>0.21428571428571427</c:v>
                </c:pt>
                <c:pt idx="2">
                  <c:v>0.10526315789473684</c:v>
                </c:pt>
                <c:pt idx="3">
                  <c:v>0.13043478260869565</c:v>
                </c:pt>
                <c:pt idx="4">
                  <c:v>0.1176470588235294</c:v>
                </c:pt>
              </c:numCache>
            </c:numRef>
          </c:val>
        </c:ser>
        <c:dLbls>
          <c:showLegendKey val="0"/>
          <c:showVal val="0"/>
          <c:showCatName val="0"/>
          <c:showSerName val="0"/>
          <c:showPercent val="0"/>
          <c:showBubbleSize val="0"/>
        </c:dLbls>
        <c:gapWidth val="44"/>
        <c:overlap val="100"/>
        <c:axId val="149253120"/>
        <c:axId val="209214208"/>
      </c:barChart>
      <c:catAx>
        <c:axId val="149253120"/>
        <c:scaling>
          <c:orientation val="minMax"/>
        </c:scaling>
        <c:delete val="0"/>
        <c:axPos val="b"/>
        <c:majorTickMark val="out"/>
        <c:minorTickMark val="none"/>
        <c:tickLblPos val="nextTo"/>
        <c:crossAx val="209214208"/>
        <c:crosses val="autoZero"/>
        <c:auto val="1"/>
        <c:lblAlgn val="ctr"/>
        <c:lblOffset val="100"/>
        <c:noMultiLvlLbl val="0"/>
      </c:catAx>
      <c:valAx>
        <c:axId val="209214208"/>
        <c:scaling>
          <c:orientation val="minMax"/>
        </c:scaling>
        <c:delete val="0"/>
        <c:axPos val="l"/>
        <c:majorGridlines/>
        <c:numFmt formatCode="0%" sourceLinked="1"/>
        <c:majorTickMark val="out"/>
        <c:minorTickMark val="none"/>
        <c:tickLblPos val="nextTo"/>
        <c:crossAx val="149253120"/>
        <c:crosses val="autoZero"/>
        <c:crossBetween val="between"/>
      </c:valAx>
    </c:plotArea>
    <c:legend>
      <c:legendPos val="r"/>
      <c:layout>
        <c:manualLayout>
          <c:xMode val="edge"/>
          <c:yMode val="edge"/>
          <c:x val="0.79493989881699556"/>
          <c:y val="4.0131233595800522E-2"/>
          <c:w val="0.1910742135493933"/>
          <c:h val="0.92727056363717253"/>
        </c:manualLayout>
      </c:layout>
      <c:overlay val="0"/>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3907209618599654E-2"/>
          <c:y val="5.1400554097404488E-2"/>
          <c:w val="0.61576275737809993"/>
          <c:h val="0.8326195683872849"/>
        </c:manualLayout>
      </c:layout>
      <c:barChart>
        <c:barDir val="col"/>
        <c:grouping val="percentStacked"/>
        <c:varyColors val="0"/>
        <c:ser>
          <c:idx val="0"/>
          <c:order val="0"/>
          <c:tx>
            <c:strRef>
              <c:f>'Role Analysis'!$L$23</c:f>
              <c:strCache>
                <c:ptCount val="1"/>
                <c:pt idx="0">
                  <c:v>I already know all of the people at the session</c:v>
                </c:pt>
              </c:strCache>
            </c:strRef>
          </c:tx>
          <c:invertIfNegative val="0"/>
          <c:dLbls>
            <c:showLegendKey val="0"/>
            <c:showVal val="1"/>
            <c:showCatName val="0"/>
            <c:showSerName val="0"/>
            <c:showPercent val="0"/>
            <c:showBubbleSize val="0"/>
            <c:showLeaderLines val="0"/>
          </c:dLbls>
          <c:cat>
            <c:strRef>
              <c:f>'Role Analysis'!$M$22:$P$22</c:f>
              <c:strCache>
                <c:ptCount val="4"/>
                <c:pt idx="0">
                  <c:v>Housing CM</c:v>
                </c:pt>
                <c:pt idx="1">
                  <c:v>RW CM</c:v>
                </c:pt>
                <c:pt idx="2">
                  <c:v>Other</c:v>
                </c:pt>
                <c:pt idx="3">
                  <c:v>Total</c:v>
                </c:pt>
              </c:strCache>
            </c:strRef>
          </c:cat>
          <c:val>
            <c:numRef>
              <c:f>'Role Analysis'!$M$23:$P$23</c:f>
              <c:numCache>
                <c:formatCode>###0.0%</c:formatCode>
                <c:ptCount val="4"/>
                <c:pt idx="0">
                  <c:v>0.10526315789473684</c:v>
                </c:pt>
                <c:pt idx="1">
                  <c:v>0.10256410256410256</c:v>
                </c:pt>
                <c:pt idx="2">
                  <c:v>0.16666666666666663</c:v>
                </c:pt>
                <c:pt idx="3">
                  <c:v>0.10101010101010101</c:v>
                </c:pt>
              </c:numCache>
            </c:numRef>
          </c:val>
        </c:ser>
        <c:ser>
          <c:idx val="1"/>
          <c:order val="1"/>
          <c:tx>
            <c:strRef>
              <c:f>'Role Analysis'!$L$24</c:f>
              <c:strCache>
                <c:ptCount val="1"/>
                <c:pt idx="0">
                  <c:v>I met 1 or 2 people </c:v>
                </c:pt>
              </c:strCache>
            </c:strRef>
          </c:tx>
          <c:invertIfNegative val="0"/>
          <c:dLbls>
            <c:showLegendKey val="0"/>
            <c:showVal val="1"/>
            <c:showCatName val="0"/>
            <c:showSerName val="0"/>
            <c:showPercent val="0"/>
            <c:showBubbleSize val="0"/>
            <c:showLeaderLines val="0"/>
          </c:dLbls>
          <c:cat>
            <c:strRef>
              <c:f>'Role Analysis'!$M$22:$P$22</c:f>
              <c:strCache>
                <c:ptCount val="4"/>
                <c:pt idx="0">
                  <c:v>Housing CM</c:v>
                </c:pt>
                <c:pt idx="1">
                  <c:v>RW CM</c:v>
                </c:pt>
                <c:pt idx="2">
                  <c:v>Other</c:v>
                </c:pt>
                <c:pt idx="3">
                  <c:v>Total</c:v>
                </c:pt>
              </c:strCache>
            </c:strRef>
          </c:cat>
          <c:val>
            <c:numRef>
              <c:f>'Role Analysis'!$M$24:$P$24</c:f>
              <c:numCache>
                <c:formatCode>###0.0%</c:formatCode>
                <c:ptCount val="4"/>
                <c:pt idx="0">
                  <c:v>0.63157894736842102</c:v>
                </c:pt>
                <c:pt idx="1">
                  <c:v>0.64102564102564097</c:v>
                </c:pt>
                <c:pt idx="2">
                  <c:v>0.58333333333333337</c:v>
                </c:pt>
                <c:pt idx="3">
                  <c:v>0.6262626262626263</c:v>
                </c:pt>
              </c:numCache>
            </c:numRef>
          </c:val>
        </c:ser>
        <c:ser>
          <c:idx val="2"/>
          <c:order val="2"/>
          <c:tx>
            <c:strRef>
              <c:f>'Role Analysis'!$L$25</c:f>
              <c:strCache>
                <c:ptCount val="1"/>
                <c:pt idx="0">
                  <c:v>I met between 3 and 5 people </c:v>
                </c:pt>
              </c:strCache>
            </c:strRef>
          </c:tx>
          <c:invertIfNegative val="0"/>
          <c:dLbls>
            <c:showLegendKey val="0"/>
            <c:showVal val="1"/>
            <c:showCatName val="0"/>
            <c:showSerName val="0"/>
            <c:showPercent val="0"/>
            <c:showBubbleSize val="0"/>
            <c:showLeaderLines val="0"/>
          </c:dLbls>
          <c:cat>
            <c:strRef>
              <c:f>'Role Analysis'!$M$22:$P$22</c:f>
              <c:strCache>
                <c:ptCount val="4"/>
                <c:pt idx="0">
                  <c:v>Housing CM</c:v>
                </c:pt>
                <c:pt idx="1">
                  <c:v>RW CM</c:v>
                </c:pt>
                <c:pt idx="2">
                  <c:v>Other</c:v>
                </c:pt>
                <c:pt idx="3">
                  <c:v>Total</c:v>
                </c:pt>
              </c:strCache>
            </c:strRef>
          </c:cat>
          <c:val>
            <c:numRef>
              <c:f>'Role Analysis'!$M$25:$P$25</c:f>
              <c:numCache>
                <c:formatCode>###0.0%</c:formatCode>
                <c:ptCount val="4"/>
                <c:pt idx="0">
                  <c:v>0.21052631578947367</c:v>
                </c:pt>
                <c:pt idx="1">
                  <c:v>0.15384615384615385</c:v>
                </c:pt>
                <c:pt idx="2">
                  <c:v>0.25</c:v>
                </c:pt>
                <c:pt idx="3">
                  <c:v>0.18181818181818182</c:v>
                </c:pt>
              </c:numCache>
            </c:numRef>
          </c:val>
        </c:ser>
        <c:ser>
          <c:idx val="3"/>
          <c:order val="3"/>
          <c:tx>
            <c:strRef>
              <c:f>'Role Analysis'!$L$26</c:f>
              <c:strCache>
                <c:ptCount val="1"/>
                <c:pt idx="0">
                  <c:v>I met more than 5 people </c:v>
                </c:pt>
              </c:strCache>
            </c:strRef>
          </c:tx>
          <c:invertIfNegative val="0"/>
          <c:dLbls>
            <c:dLbl>
              <c:idx val="2"/>
              <c:delete val="1"/>
            </c:dLbl>
            <c:showLegendKey val="0"/>
            <c:showVal val="1"/>
            <c:showCatName val="0"/>
            <c:showSerName val="0"/>
            <c:showPercent val="0"/>
            <c:showBubbleSize val="0"/>
            <c:showLeaderLines val="0"/>
          </c:dLbls>
          <c:cat>
            <c:strRef>
              <c:f>'Role Analysis'!$M$22:$P$22</c:f>
              <c:strCache>
                <c:ptCount val="4"/>
                <c:pt idx="0">
                  <c:v>Housing CM</c:v>
                </c:pt>
                <c:pt idx="1">
                  <c:v>RW CM</c:v>
                </c:pt>
                <c:pt idx="2">
                  <c:v>Other</c:v>
                </c:pt>
                <c:pt idx="3">
                  <c:v>Total</c:v>
                </c:pt>
              </c:strCache>
            </c:strRef>
          </c:cat>
          <c:val>
            <c:numRef>
              <c:f>'Role Analysis'!$M$26:$P$26</c:f>
              <c:numCache>
                <c:formatCode>###0.0%</c:formatCode>
                <c:ptCount val="4"/>
                <c:pt idx="0">
                  <c:v>5.2631578947368418E-2</c:v>
                </c:pt>
                <c:pt idx="1">
                  <c:v>0.10256410256410256</c:v>
                </c:pt>
                <c:pt idx="2">
                  <c:v>0</c:v>
                </c:pt>
                <c:pt idx="3">
                  <c:v>9.0909090909090912E-2</c:v>
                </c:pt>
              </c:numCache>
            </c:numRef>
          </c:val>
        </c:ser>
        <c:dLbls>
          <c:showLegendKey val="0"/>
          <c:showVal val="0"/>
          <c:showCatName val="0"/>
          <c:showSerName val="0"/>
          <c:showPercent val="0"/>
          <c:showBubbleSize val="0"/>
        </c:dLbls>
        <c:gapWidth val="45"/>
        <c:overlap val="100"/>
        <c:axId val="149460480"/>
        <c:axId val="209213632"/>
      </c:barChart>
      <c:catAx>
        <c:axId val="149460480"/>
        <c:scaling>
          <c:orientation val="minMax"/>
        </c:scaling>
        <c:delete val="0"/>
        <c:axPos val="b"/>
        <c:majorTickMark val="out"/>
        <c:minorTickMark val="none"/>
        <c:tickLblPos val="nextTo"/>
        <c:crossAx val="209213632"/>
        <c:crosses val="autoZero"/>
        <c:auto val="1"/>
        <c:lblAlgn val="ctr"/>
        <c:lblOffset val="100"/>
        <c:noMultiLvlLbl val="0"/>
      </c:catAx>
      <c:valAx>
        <c:axId val="209213632"/>
        <c:scaling>
          <c:orientation val="minMax"/>
        </c:scaling>
        <c:delete val="0"/>
        <c:axPos val="l"/>
        <c:majorGridlines/>
        <c:numFmt formatCode="0%" sourceLinked="1"/>
        <c:majorTickMark val="out"/>
        <c:minorTickMark val="none"/>
        <c:tickLblPos val="nextTo"/>
        <c:crossAx val="149460480"/>
        <c:crosses val="autoZero"/>
        <c:crossBetween val="between"/>
      </c:valAx>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9100529100529099E-2"/>
          <c:y val="2.9569892473118281E-2"/>
          <c:w val="0.71731491896846222"/>
          <c:h val="0.90308695284057239"/>
        </c:manualLayout>
      </c:layout>
      <c:barChart>
        <c:barDir val="col"/>
        <c:grouping val="percentStacked"/>
        <c:varyColors val="0"/>
        <c:ser>
          <c:idx val="0"/>
          <c:order val="0"/>
          <c:tx>
            <c:strRef>
              <c:f>'Time Analysis'!$L$19</c:f>
              <c:strCache>
                <c:ptCount val="1"/>
                <c:pt idx="0">
                  <c:v>I already know all of the people at the session</c:v>
                </c:pt>
              </c:strCache>
            </c:strRef>
          </c:tx>
          <c:invertIfNegative val="0"/>
          <c:dLbls>
            <c:showLegendKey val="0"/>
            <c:showVal val="1"/>
            <c:showCatName val="0"/>
            <c:showSerName val="0"/>
            <c:showPercent val="0"/>
            <c:showBubbleSize val="0"/>
            <c:showLeaderLines val="0"/>
          </c:dLbls>
          <c:cat>
            <c:strRef>
              <c:f>'Time Analysis'!$M$18:$Q$18</c:f>
              <c:strCache>
                <c:ptCount val="5"/>
                <c:pt idx="0">
                  <c:v>09/19/18</c:v>
                </c:pt>
                <c:pt idx="1">
                  <c:v>10/17/18</c:v>
                </c:pt>
                <c:pt idx="2">
                  <c:v>11/14/18</c:v>
                </c:pt>
                <c:pt idx="3">
                  <c:v>02/27/19</c:v>
                </c:pt>
                <c:pt idx="4">
                  <c:v>04/24/19</c:v>
                </c:pt>
              </c:strCache>
            </c:strRef>
          </c:cat>
          <c:val>
            <c:numRef>
              <c:f>'Time Analysis'!$M$19:$Q$19</c:f>
              <c:numCache>
                <c:formatCode>###0.0%</c:formatCode>
                <c:ptCount val="5"/>
                <c:pt idx="0">
                  <c:v>0.23076923076923075</c:v>
                </c:pt>
                <c:pt idx="1">
                  <c:v>7.1428571428571425E-2</c:v>
                </c:pt>
                <c:pt idx="2">
                  <c:v>0.16666666666666663</c:v>
                </c:pt>
                <c:pt idx="3">
                  <c:v>4.3478260869565216E-2</c:v>
                </c:pt>
                <c:pt idx="4">
                  <c:v>5.8823529411764698E-2</c:v>
                </c:pt>
              </c:numCache>
            </c:numRef>
          </c:val>
        </c:ser>
        <c:ser>
          <c:idx val="1"/>
          <c:order val="1"/>
          <c:tx>
            <c:strRef>
              <c:f>'Time Analysis'!$L$20</c:f>
              <c:strCache>
                <c:ptCount val="1"/>
                <c:pt idx="0">
                  <c:v>I met 1 or 2 people </c:v>
                </c:pt>
              </c:strCache>
            </c:strRef>
          </c:tx>
          <c:invertIfNegative val="0"/>
          <c:dLbls>
            <c:showLegendKey val="0"/>
            <c:showVal val="1"/>
            <c:showCatName val="0"/>
            <c:showSerName val="0"/>
            <c:showPercent val="0"/>
            <c:showBubbleSize val="0"/>
            <c:showLeaderLines val="0"/>
          </c:dLbls>
          <c:cat>
            <c:strRef>
              <c:f>'Time Analysis'!$M$18:$Q$18</c:f>
              <c:strCache>
                <c:ptCount val="5"/>
                <c:pt idx="0">
                  <c:v>09/19/18</c:v>
                </c:pt>
                <c:pt idx="1">
                  <c:v>10/17/18</c:v>
                </c:pt>
                <c:pt idx="2">
                  <c:v>11/14/18</c:v>
                </c:pt>
                <c:pt idx="3">
                  <c:v>02/27/19</c:v>
                </c:pt>
                <c:pt idx="4">
                  <c:v>04/24/19</c:v>
                </c:pt>
              </c:strCache>
            </c:strRef>
          </c:cat>
          <c:val>
            <c:numRef>
              <c:f>'Time Analysis'!$M$20:$Q$20</c:f>
              <c:numCache>
                <c:formatCode>###0.0%</c:formatCode>
                <c:ptCount val="5"/>
                <c:pt idx="0">
                  <c:v>0.61538461538461542</c:v>
                </c:pt>
                <c:pt idx="1">
                  <c:v>0.5</c:v>
                </c:pt>
                <c:pt idx="2">
                  <c:v>0.7222222222222221</c:v>
                </c:pt>
                <c:pt idx="3">
                  <c:v>0.60869565217391308</c:v>
                </c:pt>
                <c:pt idx="4">
                  <c:v>0.76470588235294112</c:v>
                </c:pt>
              </c:numCache>
            </c:numRef>
          </c:val>
        </c:ser>
        <c:ser>
          <c:idx val="2"/>
          <c:order val="2"/>
          <c:tx>
            <c:strRef>
              <c:f>'Time Analysis'!$L$21</c:f>
              <c:strCache>
                <c:ptCount val="1"/>
                <c:pt idx="0">
                  <c:v>I met between 3 and 5 people </c:v>
                </c:pt>
              </c:strCache>
            </c:strRef>
          </c:tx>
          <c:invertIfNegative val="0"/>
          <c:dLbls>
            <c:showLegendKey val="0"/>
            <c:showVal val="1"/>
            <c:showCatName val="0"/>
            <c:showSerName val="0"/>
            <c:showPercent val="0"/>
            <c:showBubbleSize val="0"/>
            <c:showLeaderLines val="0"/>
          </c:dLbls>
          <c:cat>
            <c:strRef>
              <c:f>'Time Analysis'!$M$18:$Q$18</c:f>
              <c:strCache>
                <c:ptCount val="5"/>
                <c:pt idx="0">
                  <c:v>09/19/18</c:v>
                </c:pt>
                <c:pt idx="1">
                  <c:v>10/17/18</c:v>
                </c:pt>
                <c:pt idx="2">
                  <c:v>11/14/18</c:v>
                </c:pt>
                <c:pt idx="3">
                  <c:v>02/27/19</c:v>
                </c:pt>
                <c:pt idx="4">
                  <c:v>04/24/19</c:v>
                </c:pt>
              </c:strCache>
            </c:strRef>
          </c:cat>
          <c:val>
            <c:numRef>
              <c:f>'Time Analysis'!$M$21:$Q$21</c:f>
              <c:numCache>
                <c:formatCode>###0.0%</c:formatCode>
                <c:ptCount val="5"/>
                <c:pt idx="0">
                  <c:v>0.15384615384615385</c:v>
                </c:pt>
                <c:pt idx="1">
                  <c:v>0.2857142857142857</c:v>
                </c:pt>
                <c:pt idx="2">
                  <c:v>5.5555555555555552E-2</c:v>
                </c:pt>
                <c:pt idx="3">
                  <c:v>0.17391304347826086</c:v>
                </c:pt>
                <c:pt idx="4">
                  <c:v>0.17647058823529413</c:v>
                </c:pt>
              </c:numCache>
            </c:numRef>
          </c:val>
        </c:ser>
        <c:ser>
          <c:idx val="3"/>
          <c:order val="3"/>
          <c:tx>
            <c:strRef>
              <c:f>'Time Analysis'!$L$22</c:f>
              <c:strCache>
                <c:ptCount val="1"/>
                <c:pt idx="0">
                  <c:v>I met more than 5 people </c:v>
                </c:pt>
              </c:strCache>
            </c:strRef>
          </c:tx>
          <c:invertIfNegative val="0"/>
          <c:dLbls>
            <c:dLbl>
              <c:idx val="0"/>
              <c:delete val="1"/>
            </c:dLbl>
            <c:dLbl>
              <c:idx val="4"/>
              <c:delete val="1"/>
            </c:dLbl>
            <c:showLegendKey val="0"/>
            <c:showVal val="1"/>
            <c:showCatName val="0"/>
            <c:showSerName val="0"/>
            <c:showPercent val="0"/>
            <c:showBubbleSize val="0"/>
            <c:showLeaderLines val="0"/>
          </c:dLbls>
          <c:cat>
            <c:strRef>
              <c:f>'Time Analysis'!$M$18:$Q$18</c:f>
              <c:strCache>
                <c:ptCount val="5"/>
                <c:pt idx="0">
                  <c:v>09/19/18</c:v>
                </c:pt>
                <c:pt idx="1">
                  <c:v>10/17/18</c:v>
                </c:pt>
                <c:pt idx="2">
                  <c:v>11/14/18</c:v>
                </c:pt>
                <c:pt idx="3">
                  <c:v>02/27/19</c:v>
                </c:pt>
                <c:pt idx="4">
                  <c:v>04/24/19</c:v>
                </c:pt>
              </c:strCache>
            </c:strRef>
          </c:cat>
          <c:val>
            <c:numRef>
              <c:f>'Time Analysis'!$M$22:$Q$22</c:f>
              <c:numCache>
                <c:formatCode>###0.0%</c:formatCode>
                <c:ptCount val="5"/>
                <c:pt idx="0">
                  <c:v>0</c:v>
                </c:pt>
                <c:pt idx="1">
                  <c:v>0.14285714285714285</c:v>
                </c:pt>
                <c:pt idx="2">
                  <c:v>5.5555555555555552E-2</c:v>
                </c:pt>
                <c:pt idx="3">
                  <c:v>0.17391304347826086</c:v>
                </c:pt>
                <c:pt idx="4">
                  <c:v>0</c:v>
                </c:pt>
              </c:numCache>
            </c:numRef>
          </c:val>
        </c:ser>
        <c:dLbls>
          <c:showLegendKey val="0"/>
          <c:showVal val="0"/>
          <c:showCatName val="0"/>
          <c:showSerName val="0"/>
          <c:showPercent val="0"/>
          <c:showBubbleSize val="0"/>
        </c:dLbls>
        <c:gapWidth val="45"/>
        <c:overlap val="100"/>
        <c:axId val="149251584"/>
        <c:axId val="172346752"/>
      </c:barChart>
      <c:catAx>
        <c:axId val="149251584"/>
        <c:scaling>
          <c:orientation val="minMax"/>
        </c:scaling>
        <c:delete val="0"/>
        <c:axPos val="b"/>
        <c:majorTickMark val="out"/>
        <c:minorTickMark val="none"/>
        <c:tickLblPos val="nextTo"/>
        <c:crossAx val="172346752"/>
        <c:crosses val="autoZero"/>
        <c:auto val="1"/>
        <c:lblAlgn val="ctr"/>
        <c:lblOffset val="100"/>
        <c:noMultiLvlLbl val="0"/>
      </c:catAx>
      <c:valAx>
        <c:axId val="172346752"/>
        <c:scaling>
          <c:orientation val="minMax"/>
        </c:scaling>
        <c:delete val="1"/>
        <c:axPos val="l"/>
        <c:majorGridlines/>
        <c:numFmt formatCode="0%" sourceLinked="1"/>
        <c:majorTickMark val="out"/>
        <c:minorTickMark val="none"/>
        <c:tickLblPos val="nextTo"/>
        <c:crossAx val="149251584"/>
        <c:crosses val="autoZero"/>
        <c:crossBetween val="between"/>
      </c:valAx>
    </c:plotArea>
    <c:legend>
      <c:legendPos val="r"/>
      <c:layout>
        <c:manualLayout>
          <c:xMode val="edge"/>
          <c:yMode val="edge"/>
          <c:x val="0.76228846394200722"/>
          <c:y val="0.11201168402336804"/>
          <c:w val="0.22183852018497688"/>
          <c:h val="0.66307340614681221"/>
        </c:manualLayout>
      </c:layout>
      <c:overlay val="0"/>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'Role Analysis'!$L$36</c:f>
              <c:strCache>
                <c:ptCount val="1"/>
                <c:pt idx="0">
                  <c:v>first session</c:v>
                </c:pt>
              </c:strCache>
            </c:strRef>
          </c:tx>
          <c:invertIfNegative val="0"/>
          <c:dLbls>
            <c:showLegendKey val="0"/>
            <c:showVal val="1"/>
            <c:showCatName val="0"/>
            <c:showSerName val="0"/>
            <c:showPercent val="0"/>
            <c:showBubbleSize val="0"/>
            <c:showLeaderLines val="0"/>
          </c:dLbls>
          <c:cat>
            <c:strRef>
              <c:f>'Role Analysis'!$M$35:$P$35</c:f>
              <c:strCache>
                <c:ptCount val="4"/>
                <c:pt idx="0">
                  <c:v>Housing CM</c:v>
                </c:pt>
                <c:pt idx="1">
                  <c:v>RW CM</c:v>
                </c:pt>
                <c:pt idx="2">
                  <c:v>Other</c:v>
                </c:pt>
                <c:pt idx="3">
                  <c:v>Total</c:v>
                </c:pt>
              </c:strCache>
            </c:strRef>
          </c:cat>
          <c:val>
            <c:numRef>
              <c:f>'Role Analysis'!$M$36:$P$36</c:f>
              <c:numCache>
                <c:formatCode>###0.0%</c:formatCode>
                <c:ptCount val="4"/>
                <c:pt idx="0">
                  <c:v>0.21052631578947367</c:v>
                </c:pt>
                <c:pt idx="1">
                  <c:v>0.17948717948717949</c:v>
                </c:pt>
                <c:pt idx="2">
                  <c:v>0.30769230769230771</c:v>
                </c:pt>
                <c:pt idx="3">
                  <c:v>0.19</c:v>
                </c:pt>
              </c:numCache>
            </c:numRef>
          </c:val>
        </c:ser>
        <c:ser>
          <c:idx val="1"/>
          <c:order val="1"/>
          <c:tx>
            <c:strRef>
              <c:f>'Role Analysis'!$L$37</c:f>
              <c:strCache>
                <c:ptCount val="1"/>
                <c:pt idx="0">
                  <c:v>I did not contact or was not contacted by anyone </c:v>
                </c:pt>
              </c:strCache>
            </c:strRef>
          </c:tx>
          <c:invertIfNegative val="0"/>
          <c:dLbls>
            <c:showLegendKey val="0"/>
            <c:showVal val="1"/>
            <c:showCatName val="0"/>
            <c:showSerName val="0"/>
            <c:showPercent val="0"/>
            <c:showBubbleSize val="0"/>
            <c:showLeaderLines val="0"/>
          </c:dLbls>
          <c:cat>
            <c:strRef>
              <c:f>'Role Analysis'!$M$35:$P$35</c:f>
              <c:strCache>
                <c:ptCount val="4"/>
                <c:pt idx="0">
                  <c:v>Housing CM</c:v>
                </c:pt>
                <c:pt idx="1">
                  <c:v>RW CM</c:v>
                </c:pt>
                <c:pt idx="2">
                  <c:v>Other</c:v>
                </c:pt>
                <c:pt idx="3">
                  <c:v>Total</c:v>
                </c:pt>
              </c:strCache>
            </c:strRef>
          </c:cat>
          <c:val>
            <c:numRef>
              <c:f>'Role Analysis'!$M$37:$P$37</c:f>
              <c:numCache>
                <c:formatCode>###0.0%</c:formatCode>
                <c:ptCount val="4"/>
                <c:pt idx="0">
                  <c:v>0.36842105263157893</c:v>
                </c:pt>
                <c:pt idx="1">
                  <c:v>0.38461538461538469</c:v>
                </c:pt>
                <c:pt idx="2">
                  <c:v>0.53846153846153844</c:v>
                </c:pt>
                <c:pt idx="3">
                  <c:v>0.44</c:v>
                </c:pt>
              </c:numCache>
            </c:numRef>
          </c:val>
        </c:ser>
        <c:ser>
          <c:idx val="2"/>
          <c:order val="2"/>
          <c:tx>
            <c:strRef>
              <c:f>'Role Analysis'!$L$38</c:f>
              <c:strCache>
                <c:ptCount val="1"/>
                <c:pt idx="0">
                  <c:v>I contacted or was contacted by 1 or 2 people </c:v>
                </c:pt>
              </c:strCache>
            </c:strRef>
          </c:tx>
          <c:invertIfNegative val="0"/>
          <c:dLbls>
            <c:showLegendKey val="0"/>
            <c:showVal val="1"/>
            <c:showCatName val="0"/>
            <c:showSerName val="0"/>
            <c:showPercent val="0"/>
            <c:showBubbleSize val="0"/>
            <c:showLeaderLines val="0"/>
          </c:dLbls>
          <c:cat>
            <c:strRef>
              <c:f>'Role Analysis'!$M$35:$P$35</c:f>
              <c:strCache>
                <c:ptCount val="4"/>
                <c:pt idx="0">
                  <c:v>Housing CM</c:v>
                </c:pt>
                <c:pt idx="1">
                  <c:v>RW CM</c:v>
                </c:pt>
                <c:pt idx="2">
                  <c:v>Other</c:v>
                </c:pt>
                <c:pt idx="3">
                  <c:v>Total</c:v>
                </c:pt>
              </c:strCache>
            </c:strRef>
          </c:cat>
          <c:val>
            <c:numRef>
              <c:f>'Role Analysis'!$M$38:$P$38</c:f>
              <c:numCache>
                <c:formatCode>###0.0%</c:formatCode>
                <c:ptCount val="4"/>
                <c:pt idx="0">
                  <c:v>0.31578947368421051</c:v>
                </c:pt>
                <c:pt idx="1">
                  <c:v>0.33333333333333326</c:v>
                </c:pt>
                <c:pt idx="2">
                  <c:v>0.15384615384615385</c:v>
                </c:pt>
                <c:pt idx="3">
                  <c:v>0.3</c:v>
                </c:pt>
              </c:numCache>
            </c:numRef>
          </c:val>
        </c:ser>
        <c:ser>
          <c:idx val="3"/>
          <c:order val="3"/>
          <c:tx>
            <c:strRef>
              <c:f>'Role Analysis'!$L$39</c:f>
              <c:strCache>
                <c:ptCount val="1"/>
                <c:pt idx="0">
                  <c:v>I contacted or was contacted by &gt; = 3  people </c:v>
                </c:pt>
              </c:strCache>
            </c:strRef>
          </c:tx>
          <c:invertIfNegative val="0"/>
          <c:dLbls>
            <c:dLbl>
              <c:idx val="2"/>
              <c:delete val="1"/>
            </c:dLbl>
            <c:showLegendKey val="0"/>
            <c:showVal val="1"/>
            <c:showCatName val="0"/>
            <c:showSerName val="0"/>
            <c:showPercent val="0"/>
            <c:showBubbleSize val="0"/>
            <c:showLeaderLines val="0"/>
          </c:dLbls>
          <c:cat>
            <c:strRef>
              <c:f>'Role Analysis'!$M$35:$P$35</c:f>
              <c:strCache>
                <c:ptCount val="4"/>
                <c:pt idx="0">
                  <c:v>Housing CM</c:v>
                </c:pt>
                <c:pt idx="1">
                  <c:v>RW CM</c:v>
                </c:pt>
                <c:pt idx="2">
                  <c:v>Other</c:v>
                </c:pt>
                <c:pt idx="3">
                  <c:v>Total</c:v>
                </c:pt>
              </c:strCache>
            </c:strRef>
          </c:cat>
          <c:val>
            <c:numRef>
              <c:f>'Role Analysis'!$M$39:$P$39</c:f>
              <c:numCache>
                <c:formatCode>###0.0%</c:formatCode>
                <c:ptCount val="4"/>
                <c:pt idx="0">
                  <c:v>0.10526315789473684</c:v>
                </c:pt>
                <c:pt idx="1">
                  <c:v>0.10256410256410256</c:v>
                </c:pt>
                <c:pt idx="2">
                  <c:v>0</c:v>
                </c:pt>
                <c:pt idx="3">
                  <c:v>7.0000000000000007E-2</c:v>
                </c:pt>
              </c:numCache>
            </c:numRef>
          </c:val>
        </c:ser>
        <c:dLbls>
          <c:showLegendKey val="0"/>
          <c:showVal val="0"/>
          <c:showCatName val="0"/>
          <c:showSerName val="0"/>
          <c:showPercent val="0"/>
          <c:showBubbleSize val="0"/>
        </c:dLbls>
        <c:gapWidth val="45"/>
        <c:overlap val="100"/>
        <c:axId val="149142528"/>
        <c:axId val="172349632"/>
      </c:barChart>
      <c:catAx>
        <c:axId val="149142528"/>
        <c:scaling>
          <c:orientation val="minMax"/>
        </c:scaling>
        <c:delete val="0"/>
        <c:axPos val="b"/>
        <c:majorTickMark val="out"/>
        <c:minorTickMark val="none"/>
        <c:tickLblPos val="nextTo"/>
        <c:crossAx val="172349632"/>
        <c:crosses val="autoZero"/>
        <c:auto val="1"/>
        <c:lblAlgn val="ctr"/>
        <c:lblOffset val="100"/>
        <c:noMultiLvlLbl val="0"/>
      </c:catAx>
      <c:valAx>
        <c:axId val="172349632"/>
        <c:scaling>
          <c:orientation val="minMax"/>
        </c:scaling>
        <c:delete val="0"/>
        <c:axPos val="l"/>
        <c:majorGridlines/>
        <c:numFmt formatCode="0%" sourceLinked="1"/>
        <c:majorTickMark val="out"/>
        <c:minorTickMark val="none"/>
        <c:tickLblPos val="nextTo"/>
        <c:crossAx val="149142528"/>
        <c:crosses val="autoZero"/>
        <c:crossBetween val="between"/>
      </c:valAx>
    </c:plotArea>
    <c:legend>
      <c:legendPos val="r"/>
      <c:layout>
        <c:manualLayout>
          <c:xMode val="edge"/>
          <c:yMode val="edge"/>
          <c:x val="0.61904761904761896"/>
          <c:y val="0.13658457765054005"/>
          <c:w val="0.2361111111111111"/>
          <c:h val="0.63264582855311624"/>
        </c:manualLayout>
      </c:layout>
      <c:overlay val="0"/>
    </c:legend>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'Time Analysis'!$L$32</c:f>
              <c:strCache>
                <c:ptCount val="1"/>
                <c:pt idx="0">
                  <c:v>first session</c:v>
                </c:pt>
              </c:strCache>
            </c:strRef>
          </c:tx>
          <c:invertIfNegative val="0"/>
          <c:dLbls>
            <c:dLbl>
              <c:idx val="0"/>
              <c:delete val="1"/>
            </c:dLbl>
            <c:showLegendKey val="0"/>
            <c:showVal val="1"/>
            <c:showCatName val="0"/>
            <c:showSerName val="0"/>
            <c:showPercent val="0"/>
            <c:showBubbleSize val="0"/>
            <c:showLeaderLines val="0"/>
          </c:dLbls>
          <c:cat>
            <c:strRef>
              <c:f>'Time Analysis'!$M$31:$Q$31</c:f>
              <c:strCache>
                <c:ptCount val="5"/>
                <c:pt idx="0">
                  <c:v>09/19/18</c:v>
                </c:pt>
                <c:pt idx="1">
                  <c:v>10/17/18</c:v>
                </c:pt>
                <c:pt idx="2">
                  <c:v>11/14/18</c:v>
                </c:pt>
                <c:pt idx="3">
                  <c:v>02/27/19</c:v>
                </c:pt>
                <c:pt idx="4">
                  <c:v>04/24/19</c:v>
                </c:pt>
              </c:strCache>
            </c:strRef>
          </c:cat>
          <c:val>
            <c:numRef>
              <c:f>'Time Analysis'!$M$32:$Q$32</c:f>
              <c:numCache>
                <c:formatCode>###0.0%</c:formatCode>
                <c:ptCount val="5"/>
                <c:pt idx="0">
                  <c:v>0</c:v>
                </c:pt>
                <c:pt idx="1">
                  <c:v>0.32142857142857145</c:v>
                </c:pt>
                <c:pt idx="2">
                  <c:v>0.10526315789473684</c:v>
                </c:pt>
                <c:pt idx="3">
                  <c:v>0.13043478260869565</c:v>
                </c:pt>
                <c:pt idx="4">
                  <c:v>0.29411764705882354</c:v>
                </c:pt>
              </c:numCache>
            </c:numRef>
          </c:val>
        </c:ser>
        <c:ser>
          <c:idx val="1"/>
          <c:order val="1"/>
          <c:tx>
            <c:strRef>
              <c:f>'Time Analysis'!$L$33</c:f>
              <c:strCache>
                <c:ptCount val="1"/>
                <c:pt idx="0">
                  <c:v>I did not contact or was not contacted by anyone </c:v>
                </c:pt>
              </c:strCache>
            </c:strRef>
          </c:tx>
          <c:invertIfNegative val="0"/>
          <c:dLbls>
            <c:showLegendKey val="0"/>
            <c:showVal val="1"/>
            <c:showCatName val="0"/>
            <c:showSerName val="0"/>
            <c:showPercent val="0"/>
            <c:showBubbleSize val="0"/>
            <c:showLeaderLines val="0"/>
          </c:dLbls>
          <c:cat>
            <c:strRef>
              <c:f>'Time Analysis'!$M$31:$Q$31</c:f>
              <c:strCache>
                <c:ptCount val="5"/>
                <c:pt idx="0">
                  <c:v>09/19/18</c:v>
                </c:pt>
                <c:pt idx="1">
                  <c:v>10/17/18</c:v>
                </c:pt>
                <c:pt idx="2">
                  <c:v>11/14/18</c:v>
                </c:pt>
                <c:pt idx="3">
                  <c:v>02/27/19</c:v>
                </c:pt>
                <c:pt idx="4">
                  <c:v>04/24/19</c:v>
                </c:pt>
              </c:strCache>
            </c:strRef>
          </c:cat>
          <c:val>
            <c:numRef>
              <c:f>'Time Analysis'!$M$33:$Q$33</c:f>
              <c:numCache>
                <c:formatCode>###0.0%</c:formatCode>
                <c:ptCount val="5"/>
                <c:pt idx="0">
                  <c:v>0.46153846153846151</c:v>
                </c:pt>
                <c:pt idx="1">
                  <c:v>0.25</c:v>
                </c:pt>
                <c:pt idx="2">
                  <c:v>0.52631578947368418</c:v>
                </c:pt>
                <c:pt idx="3">
                  <c:v>0.56521739130434778</c:v>
                </c:pt>
                <c:pt idx="4">
                  <c:v>0.47058823529411759</c:v>
                </c:pt>
              </c:numCache>
            </c:numRef>
          </c:val>
        </c:ser>
        <c:ser>
          <c:idx val="2"/>
          <c:order val="2"/>
          <c:tx>
            <c:strRef>
              <c:f>'Time Analysis'!$L$34</c:f>
              <c:strCache>
                <c:ptCount val="1"/>
                <c:pt idx="0">
                  <c:v>I contacted or was contacted by 1 or 2 people </c:v>
                </c:pt>
              </c:strCache>
            </c:strRef>
          </c:tx>
          <c:invertIfNegative val="0"/>
          <c:dLbls>
            <c:showLegendKey val="0"/>
            <c:showVal val="1"/>
            <c:showCatName val="0"/>
            <c:showSerName val="0"/>
            <c:showPercent val="0"/>
            <c:showBubbleSize val="0"/>
            <c:showLeaderLines val="0"/>
          </c:dLbls>
          <c:cat>
            <c:strRef>
              <c:f>'Time Analysis'!$M$31:$Q$31</c:f>
              <c:strCache>
                <c:ptCount val="5"/>
                <c:pt idx="0">
                  <c:v>09/19/18</c:v>
                </c:pt>
                <c:pt idx="1">
                  <c:v>10/17/18</c:v>
                </c:pt>
                <c:pt idx="2">
                  <c:v>11/14/18</c:v>
                </c:pt>
                <c:pt idx="3">
                  <c:v>02/27/19</c:v>
                </c:pt>
                <c:pt idx="4">
                  <c:v>04/24/19</c:v>
                </c:pt>
              </c:strCache>
            </c:strRef>
          </c:cat>
          <c:val>
            <c:numRef>
              <c:f>'Time Analysis'!$M$34:$Q$34</c:f>
              <c:numCache>
                <c:formatCode>###0.0%</c:formatCode>
                <c:ptCount val="5"/>
                <c:pt idx="0">
                  <c:v>0.38461538461538469</c:v>
                </c:pt>
                <c:pt idx="1">
                  <c:v>0.2857142857142857</c:v>
                </c:pt>
                <c:pt idx="2">
                  <c:v>0.36842105263157893</c:v>
                </c:pt>
                <c:pt idx="3">
                  <c:v>0.2608695652173913</c:v>
                </c:pt>
                <c:pt idx="4">
                  <c:v>0.23529411764705879</c:v>
                </c:pt>
              </c:numCache>
            </c:numRef>
          </c:val>
        </c:ser>
        <c:ser>
          <c:idx val="3"/>
          <c:order val="3"/>
          <c:tx>
            <c:strRef>
              <c:f>'Time Analysis'!$L$35</c:f>
              <c:strCache>
                <c:ptCount val="1"/>
                <c:pt idx="0">
                  <c:v>I contacted or was contacted by &gt; = 3  people </c:v>
                </c:pt>
              </c:strCache>
            </c:strRef>
          </c:tx>
          <c:invertIfNegative val="0"/>
          <c:dLbls>
            <c:dLbl>
              <c:idx val="2"/>
              <c:delete val="1"/>
            </c:dLbl>
            <c:dLbl>
              <c:idx val="4"/>
              <c:delete val="1"/>
            </c:dLbl>
            <c:showLegendKey val="0"/>
            <c:showVal val="1"/>
            <c:showCatName val="0"/>
            <c:showSerName val="0"/>
            <c:showPercent val="0"/>
            <c:showBubbleSize val="0"/>
            <c:showLeaderLines val="0"/>
          </c:dLbls>
          <c:cat>
            <c:strRef>
              <c:f>'Time Analysis'!$M$31:$Q$31</c:f>
              <c:strCache>
                <c:ptCount val="5"/>
                <c:pt idx="0">
                  <c:v>09/19/18</c:v>
                </c:pt>
                <c:pt idx="1">
                  <c:v>10/17/18</c:v>
                </c:pt>
                <c:pt idx="2">
                  <c:v>11/14/18</c:v>
                </c:pt>
                <c:pt idx="3">
                  <c:v>02/27/19</c:v>
                </c:pt>
                <c:pt idx="4">
                  <c:v>04/24/19</c:v>
                </c:pt>
              </c:strCache>
            </c:strRef>
          </c:cat>
          <c:val>
            <c:numRef>
              <c:f>'Time Analysis'!$M$35:$Q$35</c:f>
              <c:numCache>
                <c:formatCode>###0.0%</c:formatCode>
                <c:ptCount val="5"/>
                <c:pt idx="0">
                  <c:v>0.15384615384615385</c:v>
                </c:pt>
                <c:pt idx="1">
                  <c:v>0.14285714285714285</c:v>
                </c:pt>
                <c:pt idx="2">
                  <c:v>0</c:v>
                </c:pt>
                <c:pt idx="3">
                  <c:v>4.3478260869565216E-2</c:v>
                </c:pt>
                <c:pt idx="4">
                  <c:v>0</c:v>
                </c:pt>
              </c:numCache>
            </c:numRef>
          </c:val>
        </c:ser>
        <c:dLbls>
          <c:showLegendKey val="0"/>
          <c:showVal val="0"/>
          <c:showCatName val="0"/>
          <c:showSerName val="0"/>
          <c:showPercent val="0"/>
          <c:showBubbleSize val="0"/>
        </c:dLbls>
        <c:gapWidth val="45"/>
        <c:overlap val="100"/>
        <c:axId val="164622848"/>
        <c:axId val="149399232"/>
      </c:barChart>
      <c:catAx>
        <c:axId val="164622848"/>
        <c:scaling>
          <c:orientation val="minMax"/>
        </c:scaling>
        <c:delete val="0"/>
        <c:axPos val="b"/>
        <c:majorTickMark val="out"/>
        <c:minorTickMark val="none"/>
        <c:tickLblPos val="nextTo"/>
        <c:crossAx val="149399232"/>
        <c:crosses val="autoZero"/>
        <c:auto val="1"/>
        <c:lblAlgn val="ctr"/>
        <c:lblOffset val="100"/>
        <c:noMultiLvlLbl val="0"/>
      </c:catAx>
      <c:valAx>
        <c:axId val="149399232"/>
        <c:scaling>
          <c:orientation val="minMax"/>
        </c:scaling>
        <c:delete val="0"/>
        <c:axPos val="l"/>
        <c:majorGridlines/>
        <c:numFmt formatCode="0%" sourceLinked="1"/>
        <c:majorTickMark val="out"/>
        <c:minorTickMark val="none"/>
        <c:tickLblPos val="nextTo"/>
        <c:crossAx val="164622848"/>
        <c:crosses val="autoZero"/>
        <c:crossBetween val="between"/>
      </c:valAx>
    </c:plotArea>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93285214348207"/>
          <c:y val="5.1400554097404488E-2"/>
          <c:w val="0.65655358705161859"/>
          <c:h val="0.8326195683872849"/>
        </c:manualLayout>
      </c:layout>
      <c:barChart>
        <c:barDir val="col"/>
        <c:grouping val="percentStacked"/>
        <c:varyColors val="0"/>
        <c:ser>
          <c:idx val="0"/>
          <c:order val="0"/>
          <c:tx>
            <c:strRef>
              <c:f>'Role Analysis'!$L$51</c:f>
              <c:strCache>
                <c:ptCount val="1"/>
                <c:pt idx="0">
                  <c:v> Very confident-  I am ready to implement </c:v>
                </c:pt>
              </c:strCache>
            </c:strRef>
          </c:tx>
          <c:invertIfNegative val="0"/>
          <c:dLbls>
            <c:showLegendKey val="0"/>
            <c:showVal val="1"/>
            <c:showCatName val="0"/>
            <c:showSerName val="0"/>
            <c:showPercent val="0"/>
            <c:showBubbleSize val="0"/>
            <c:showLeaderLines val="0"/>
          </c:dLbls>
          <c:cat>
            <c:strRef>
              <c:f>'Role Analysis'!$M$50:$P$50</c:f>
              <c:strCache>
                <c:ptCount val="4"/>
                <c:pt idx="0">
                  <c:v>Housing CM</c:v>
                </c:pt>
                <c:pt idx="1">
                  <c:v>RW CM</c:v>
                </c:pt>
                <c:pt idx="2">
                  <c:v>Other</c:v>
                </c:pt>
                <c:pt idx="3">
                  <c:v>Total</c:v>
                </c:pt>
              </c:strCache>
            </c:strRef>
          </c:cat>
          <c:val>
            <c:numRef>
              <c:f>'Role Analysis'!$M$51:$P$51</c:f>
              <c:numCache>
                <c:formatCode>###0.0%</c:formatCode>
                <c:ptCount val="4"/>
                <c:pt idx="0">
                  <c:v>0.55555555555555558</c:v>
                </c:pt>
                <c:pt idx="1">
                  <c:v>0.5</c:v>
                </c:pt>
                <c:pt idx="2">
                  <c:v>0.53846153846153844</c:v>
                </c:pt>
                <c:pt idx="3">
                  <c:v>0.52040816326530615</c:v>
                </c:pt>
              </c:numCache>
            </c:numRef>
          </c:val>
        </c:ser>
        <c:ser>
          <c:idx val="1"/>
          <c:order val="1"/>
          <c:tx>
            <c:strRef>
              <c:f>'Role Analysis'!$L$52</c:f>
              <c:strCache>
                <c:ptCount val="1"/>
                <c:pt idx="0">
                  <c:v>Somewhat confident</c:v>
                </c:pt>
              </c:strCache>
            </c:strRef>
          </c:tx>
          <c:invertIfNegative val="0"/>
          <c:dLbls>
            <c:showLegendKey val="0"/>
            <c:showVal val="1"/>
            <c:showCatName val="0"/>
            <c:showSerName val="0"/>
            <c:showPercent val="0"/>
            <c:showBubbleSize val="0"/>
            <c:showLeaderLines val="0"/>
          </c:dLbls>
          <c:cat>
            <c:strRef>
              <c:f>'Role Analysis'!$M$50:$P$50</c:f>
              <c:strCache>
                <c:ptCount val="4"/>
                <c:pt idx="0">
                  <c:v>Housing CM</c:v>
                </c:pt>
                <c:pt idx="1">
                  <c:v>RW CM</c:v>
                </c:pt>
                <c:pt idx="2">
                  <c:v>Other</c:v>
                </c:pt>
                <c:pt idx="3">
                  <c:v>Total</c:v>
                </c:pt>
              </c:strCache>
            </c:strRef>
          </c:cat>
          <c:val>
            <c:numRef>
              <c:f>'Role Analysis'!$M$52:$P$52</c:f>
              <c:numCache>
                <c:formatCode>###0.0%</c:formatCode>
                <c:ptCount val="4"/>
                <c:pt idx="0">
                  <c:v>0.38888888888888895</c:v>
                </c:pt>
                <c:pt idx="1">
                  <c:v>0.5</c:v>
                </c:pt>
                <c:pt idx="2">
                  <c:v>0.46153846153846151</c:v>
                </c:pt>
                <c:pt idx="3">
                  <c:v>0.46938775510204084</c:v>
                </c:pt>
              </c:numCache>
            </c:numRef>
          </c:val>
        </c:ser>
        <c:ser>
          <c:idx val="2"/>
          <c:order val="2"/>
          <c:tx>
            <c:strRef>
              <c:f>'Role Analysis'!$L$53</c:f>
              <c:strCache>
                <c:ptCount val="1"/>
                <c:pt idx="0">
                  <c:v>Not at all confident</c:v>
                </c:pt>
              </c:strCache>
            </c:strRef>
          </c:tx>
          <c:invertIfNegative val="0"/>
          <c:dLbls>
            <c:dLbl>
              <c:idx val="1"/>
              <c:delete val="1"/>
            </c:dLbl>
            <c:dLbl>
              <c:idx val="2"/>
              <c:delete val="1"/>
            </c:dLbl>
            <c:showLegendKey val="0"/>
            <c:showVal val="1"/>
            <c:showCatName val="0"/>
            <c:showSerName val="0"/>
            <c:showPercent val="0"/>
            <c:showBubbleSize val="0"/>
            <c:showLeaderLines val="0"/>
          </c:dLbls>
          <c:cat>
            <c:strRef>
              <c:f>'Role Analysis'!$M$50:$P$50</c:f>
              <c:strCache>
                <c:ptCount val="4"/>
                <c:pt idx="0">
                  <c:v>Housing CM</c:v>
                </c:pt>
                <c:pt idx="1">
                  <c:v>RW CM</c:v>
                </c:pt>
                <c:pt idx="2">
                  <c:v>Other</c:v>
                </c:pt>
                <c:pt idx="3">
                  <c:v>Total</c:v>
                </c:pt>
              </c:strCache>
            </c:strRef>
          </c:cat>
          <c:val>
            <c:numRef>
              <c:f>'Role Analysis'!$M$53:$P$53</c:f>
              <c:numCache>
                <c:formatCode>###0.0%</c:formatCode>
                <c:ptCount val="4"/>
                <c:pt idx="0">
                  <c:v>5.5555555555555552E-2</c:v>
                </c:pt>
                <c:pt idx="1">
                  <c:v>0</c:v>
                </c:pt>
                <c:pt idx="2">
                  <c:v>0</c:v>
                </c:pt>
                <c:pt idx="3">
                  <c:v>1.0204081632653062E-2</c:v>
                </c:pt>
              </c:numCache>
            </c:numRef>
          </c:val>
        </c:ser>
        <c:dLbls>
          <c:showLegendKey val="0"/>
          <c:showVal val="0"/>
          <c:showCatName val="0"/>
          <c:showSerName val="0"/>
          <c:showPercent val="0"/>
          <c:showBubbleSize val="0"/>
        </c:dLbls>
        <c:gapWidth val="45"/>
        <c:overlap val="100"/>
        <c:axId val="164623360"/>
        <c:axId val="149401536"/>
      </c:barChart>
      <c:catAx>
        <c:axId val="164623360"/>
        <c:scaling>
          <c:orientation val="minMax"/>
        </c:scaling>
        <c:delete val="0"/>
        <c:axPos val="b"/>
        <c:majorTickMark val="out"/>
        <c:minorTickMark val="none"/>
        <c:tickLblPos val="nextTo"/>
        <c:crossAx val="149401536"/>
        <c:crosses val="autoZero"/>
        <c:auto val="1"/>
        <c:lblAlgn val="ctr"/>
        <c:lblOffset val="100"/>
        <c:noMultiLvlLbl val="0"/>
      </c:catAx>
      <c:valAx>
        <c:axId val="149401536"/>
        <c:scaling>
          <c:orientation val="minMax"/>
        </c:scaling>
        <c:delete val="0"/>
        <c:axPos val="l"/>
        <c:majorGridlines/>
        <c:numFmt formatCode="0%" sourceLinked="1"/>
        <c:majorTickMark val="out"/>
        <c:minorTickMark val="none"/>
        <c:tickLblPos val="nextTo"/>
        <c:crossAx val="164623360"/>
        <c:crosses val="autoZero"/>
        <c:crossBetween val="between"/>
      </c:valAx>
    </c:plotArea>
    <c:legend>
      <c:legendPos val="r"/>
      <c:layout>
        <c:manualLayout>
          <c:xMode val="edge"/>
          <c:yMode val="edge"/>
          <c:x val="0.78599081364829393"/>
          <c:y val="3.2514406326344246E-2"/>
          <c:w val="0.19734251968503938"/>
          <c:h val="0.85907374850390961"/>
        </c:manualLayout>
      </c:layout>
      <c:overlay val="0"/>
    </c:legend>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9520720121252451E-2"/>
          <c:y val="5.1400554097404488E-2"/>
          <c:w val="0.80949227498799525"/>
          <c:h val="0.8326195683872849"/>
        </c:manualLayout>
      </c:layout>
      <c:barChart>
        <c:barDir val="col"/>
        <c:grouping val="percentStacked"/>
        <c:varyColors val="0"/>
        <c:ser>
          <c:idx val="0"/>
          <c:order val="0"/>
          <c:tx>
            <c:strRef>
              <c:f>'Time Analysis'!$L$47</c:f>
              <c:strCache>
                <c:ptCount val="1"/>
                <c:pt idx="0">
                  <c:v> Very confident-  I am ready to implement </c:v>
                </c:pt>
              </c:strCache>
            </c:strRef>
          </c:tx>
          <c:invertIfNegative val="0"/>
          <c:dLbls>
            <c:showLegendKey val="0"/>
            <c:showVal val="1"/>
            <c:showCatName val="0"/>
            <c:showSerName val="0"/>
            <c:showPercent val="0"/>
            <c:showBubbleSize val="0"/>
            <c:showLeaderLines val="0"/>
          </c:dLbls>
          <c:cat>
            <c:strRef>
              <c:f>'Time Analysis'!$M$46:$Q$46</c:f>
              <c:strCache>
                <c:ptCount val="5"/>
                <c:pt idx="0">
                  <c:v>09/19/18</c:v>
                </c:pt>
                <c:pt idx="1">
                  <c:v>10/17/18</c:v>
                </c:pt>
                <c:pt idx="2">
                  <c:v>11/14/18</c:v>
                </c:pt>
                <c:pt idx="3">
                  <c:v>02/27/19</c:v>
                </c:pt>
                <c:pt idx="4">
                  <c:v>04/24/19</c:v>
                </c:pt>
              </c:strCache>
            </c:strRef>
          </c:cat>
          <c:val>
            <c:numRef>
              <c:f>'Time Analysis'!$M$47:$Q$47</c:f>
              <c:numCache>
                <c:formatCode>###0.0%</c:formatCode>
                <c:ptCount val="5"/>
                <c:pt idx="0">
                  <c:v>0.58333333333333337</c:v>
                </c:pt>
                <c:pt idx="1">
                  <c:v>0.44444444444444442</c:v>
                </c:pt>
                <c:pt idx="2">
                  <c:v>0.57894736842105265</c:v>
                </c:pt>
                <c:pt idx="3">
                  <c:v>0.60869565217391308</c:v>
                </c:pt>
                <c:pt idx="4">
                  <c:v>0.41176470588235292</c:v>
                </c:pt>
              </c:numCache>
            </c:numRef>
          </c:val>
        </c:ser>
        <c:ser>
          <c:idx val="1"/>
          <c:order val="1"/>
          <c:tx>
            <c:strRef>
              <c:f>'Time Analysis'!$L$48</c:f>
              <c:strCache>
                <c:ptCount val="1"/>
                <c:pt idx="0">
                  <c:v>A little/somewhat confident</c:v>
                </c:pt>
              </c:strCache>
            </c:strRef>
          </c:tx>
          <c:invertIfNegative val="0"/>
          <c:dLbls>
            <c:showLegendKey val="0"/>
            <c:showVal val="1"/>
            <c:showCatName val="0"/>
            <c:showSerName val="0"/>
            <c:showPercent val="0"/>
            <c:showBubbleSize val="0"/>
            <c:showLeaderLines val="0"/>
          </c:dLbls>
          <c:cat>
            <c:strRef>
              <c:f>'Time Analysis'!$M$46:$Q$46</c:f>
              <c:strCache>
                <c:ptCount val="5"/>
                <c:pt idx="0">
                  <c:v>09/19/18</c:v>
                </c:pt>
                <c:pt idx="1">
                  <c:v>10/17/18</c:v>
                </c:pt>
                <c:pt idx="2">
                  <c:v>11/14/18</c:v>
                </c:pt>
                <c:pt idx="3">
                  <c:v>02/27/19</c:v>
                </c:pt>
                <c:pt idx="4">
                  <c:v>04/24/19</c:v>
                </c:pt>
              </c:strCache>
            </c:strRef>
          </c:cat>
          <c:val>
            <c:numRef>
              <c:f>'Time Analysis'!$M$48:$Q$48</c:f>
              <c:numCache>
                <c:formatCode>###0.0%</c:formatCode>
                <c:ptCount val="5"/>
                <c:pt idx="0">
                  <c:v>0.41666666666666674</c:v>
                </c:pt>
                <c:pt idx="1">
                  <c:v>0.51851851851851849</c:v>
                </c:pt>
                <c:pt idx="2">
                  <c:v>0.42105263157894735</c:v>
                </c:pt>
                <c:pt idx="3">
                  <c:v>0.39130434782608697</c:v>
                </c:pt>
                <c:pt idx="4">
                  <c:v>0.58823529411764708</c:v>
                </c:pt>
              </c:numCache>
            </c:numRef>
          </c:val>
        </c:ser>
        <c:ser>
          <c:idx val="2"/>
          <c:order val="2"/>
          <c:tx>
            <c:strRef>
              <c:f>'Time Analysis'!$L$49</c:f>
              <c:strCache>
                <c:ptCount val="1"/>
                <c:pt idx="0">
                  <c:v>Not at all confident</c:v>
                </c:pt>
              </c:strCache>
            </c:strRef>
          </c:tx>
          <c:invertIfNegative val="0"/>
          <c:cat>
            <c:strRef>
              <c:f>'Time Analysis'!$M$46:$Q$46</c:f>
              <c:strCache>
                <c:ptCount val="5"/>
                <c:pt idx="0">
                  <c:v>09/19/18</c:v>
                </c:pt>
                <c:pt idx="1">
                  <c:v>10/17/18</c:v>
                </c:pt>
                <c:pt idx="2">
                  <c:v>11/14/18</c:v>
                </c:pt>
                <c:pt idx="3">
                  <c:v>02/27/19</c:v>
                </c:pt>
                <c:pt idx="4">
                  <c:v>04/24/19</c:v>
                </c:pt>
              </c:strCache>
            </c:strRef>
          </c:cat>
          <c:val>
            <c:numRef>
              <c:f>'Time Analysis'!$M$49:$Q$49</c:f>
              <c:numCache>
                <c:formatCode>###0.0%</c:formatCode>
                <c:ptCount val="5"/>
                <c:pt idx="0">
                  <c:v>0</c:v>
                </c:pt>
                <c:pt idx="1">
                  <c:v>3.7037037037037035E-2</c:v>
                </c:pt>
                <c:pt idx="2">
                  <c:v>0</c:v>
                </c:pt>
                <c:pt idx="3">
                  <c:v>0</c:v>
                </c:pt>
                <c:pt idx="4">
                  <c:v>0</c:v>
                </c:pt>
              </c:numCache>
            </c:numRef>
          </c:val>
        </c:ser>
        <c:dLbls>
          <c:showLegendKey val="0"/>
          <c:showVal val="0"/>
          <c:showCatName val="0"/>
          <c:showSerName val="0"/>
          <c:showPercent val="0"/>
          <c:showBubbleSize val="0"/>
        </c:dLbls>
        <c:gapWidth val="45"/>
        <c:overlap val="100"/>
        <c:axId val="170532352"/>
        <c:axId val="149402688"/>
      </c:barChart>
      <c:catAx>
        <c:axId val="170532352"/>
        <c:scaling>
          <c:orientation val="minMax"/>
        </c:scaling>
        <c:delete val="0"/>
        <c:axPos val="b"/>
        <c:majorTickMark val="out"/>
        <c:minorTickMark val="none"/>
        <c:tickLblPos val="nextTo"/>
        <c:crossAx val="149402688"/>
        <c:crosses val="autoZero"/>
        <c:auto val="1"/>
        <c:lblAlgn val="ctr"/>
        <c:lblOffset val="100"/>
        <c:noMultiLvlLbl val="0"/>
      </c:catAx>
      <c:valAx>
        <c:axId val="149402688"/>
        <c:scaling>
          <c:orientation val="minMax"/>
        </c:scaling>
        <c:delete val="0"/>
        <c:axPos val="l"/>
        <c:majorGridlines/>
        <c:numFmt formatCode="0%" sourceLinked="1"/>
        <c:majorTickMark val="out"/>
        <c:minorTickMark val="none"/>
        <c:tickLblPos val="nextTo"/>
        <c:crossAx val="170532352"/>
        <c:crosses val="autoZero"/>
        <c:crossBetween val="between"/>
      </c:valAx>
    </c:plotArea>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93285214348207"/>
          <c:y val="5.1400554097404488E-2"/>
          <c:w val="0.79593434017469122"/>
          <c:h val="0.8326195683872849"/>
        </c:manualLayout>
      </c:layout>
      <c:barChart>
        <c:barDir val="col"/>
        <c:grouping val="percentStacked"/>
        <c:varyColors val="0"/>
        <c:ser>
          <c:idx val="0"/>
          <c:order val="0"/>
          <c:tx>
            <c:strRef>
              <c:f>'Time Analysis'!$L$72</c:f>
              <c:strCache>
                <c:ptCount val="1"/>
                <c:pt idx="0">
                  <c:v>Not involved</c:v>
                </c:pt>
              </c:strCache>
            </c:strRef>
          </c:tx>
          <c:invertIfNegative val="0"/>
          <c:cat>
            <c:strRef>
              <c:f>'Time Analysis'!$M$71:$Q$71</c:f>
              <c:strCache>
                <c:ptCount val="5"/>
                <c:pt idx="0">
                  <c:v>09/19/18</c:v>
                </c:pt>
                <c:pt idx="1">
                  <c:v>10/17/18</c:v>
                </c:pt>
                <c:pt idx="2">
                  <c:v>11/14/18</c:v>
                </c:pt>
                <c:pt idx="3">
                  <c:v>02/27/19</c:v>
                </c:pt>
                <c:pt idx="4">
                  <c:v>04/24/19</c:v>
                </c:pt>
              </c:strCache>
            </c:strRef>
          </c:cat>
          <c:val>
            <c:numRef>
              <c:f>'Time Analysis'!$M$72:$Q$72</c:f>
              <c:numCache>
                <c:formatCode>###0.0%</c:formatCode>
                <c:ptCount val="5"/>
                <c:pt idx="0">
                  <c:v>0.16666666666666663</c:v>
                </c:pt>
                <c:pt idx="1">
                  <c:v>3.5714285714285712E-2</c:v>
                </c:pt>
                <c:pt idx="2">
                  <c:v>0</c:v>
                </c:pt>
                <c:pt idx="3">
                  <c:v>0</c:v>
                </c:pt>
                <c:pt idx="4">
                  <c:v>0</c:v>
                </c:pt>
              </c:numCache>
            </c:numRef>
          </c:val>
        </c:ser>
        <c:ser>
          <c:idx val="1"/>
          <c:order val="1"/>
          <c:tx>
            <c:strRef>
              <c:f>'Time Analysis'!$L$73</c:f>
              <c:strCache>
                <c:ptCount val="1"/>
                <c:pt idx="0">
                  <c:v>Not at all</c:v>
                </c:pt>
              </c:strCache>
            </c:strRef>
          </c:tx>
          <c:invertIfNegative val="0"/>
          <c:dLbls>
            <c:dLbl>
              <c:idx val="2"/>
              <c:delete val="1"/>
            </c:dLbl>
            <c:showLegendKey val="0"/>
            <c:showVal val="1"/>
            <c:showCatName val="0"/>
            <c:showSerName val="0"/>
            <c:showPercent val="0"/>
            <c:showBubbleSize val="0"/>
            <c:showLeaderLines val="0"/>
          </c:dLbls>
          <c:cat>
            <c:strRef>
              <c:f>'Time Analysis'!$M$71:$Q$71</c:f>
              <c:strCache>
                <c:ptCount val="5"/>
                <c:pt idx="0">
                  <c:v>09/19/18</c:v>
                </c:pt>
                <c:pt idx="1">
                  <c:v>10/17/18</c:v>
                </c:pt>
                <c:pt idx="2">
                  <c:v>11/14/18</c:v>
                </c:pt>
                <c:pt idx="3">
                  <c:v>02/27/19</c:v>
                </c:pt>
                <c:pt idx="4">
                  <c:v>04/24/19</c:v>
                </c:pt>
              </c:strCache>
            </c:strRef>
          </c:cat>
          <c:val>
            <c:numRef>
              <c:f>'Time Analysis'!$M$73:$Q$73</c:f>
              <c:numCache>
                <c:formatCode>###0.0%</c:formatCode>
                <c:ptCount val="5"/>
                <c:pt idx="0">
                  <c:v>0</c:v>
                </c:pt>
                <c:pt idx="1">
                  <c:v>0</c:v>
                </c:pt>
                <c:pt idx="2">
                  <c:v>0</c:v>
                </c:pt>
                <c:pt idx="3">
                  <c:v>4.3478260869565216E-2</c:v>
                </c:pt>
                <c:pt idx="4">
                  <c:v>5.8823529411764698E-2</c:v>
                </c:pt>
              </c:numCache>
            </c:numRef>
          </c:val>
        </c:ser>
        <c:ser>
          <c:idx val="2"/>
          <c:order val="2"/>
          <c:tx>
            <c:strRef>
              <c:f>'Time Analysis'!$L$74</c:f>
              <c:strCache>
                <c:ptCount val="1"/>
                <c:pt idx="0">
                  <c:v>Somewhat</c:v>
                </c:pt>
              </c:strCache>
            </c:strRef>
          </c:tx>
          <c:invertIfNegative val="0"/>
          <c:dLbls>
            <c:showLegendKey val="0"/>
            <c:showVal val="1"/>
            <c:showCatName val="0"/>
            <c:showSerName val="0"/>
            <c:showPercent val="0"/>
            <c:showBubbleSize val="0"/>
            <c:showLeaderLines val="0"/>
          </c:dLbls>
          <c:cat>
            <c:strRef>
              <c:f>'Time Analysis'!$M$71:$Q$71</c:f>
              <c:strCache>
                <c:ptCount val="5"/>
                <c:pt idx="0">
                  <c:v>09/19/18</c:v>
                </c:pt>
                <c:pt idx="1">
                  <c:v>10/17/18</c:v>
                </c:pt>
                <c:pt idx="2">
                  <c:v>11/14/18</c:v>
                </c:pt>
                <c:pt idx="3">
                  <c:v>02/27/19</c:v>
                </c:pt>
                <c:pt idx="4">
                  <c:v>04/24/19</c:v>
                </c:pt>
              </c:strCache>
            </c:strRef>
          </c:cat>
          <c:val>
            <c:numRef>
              <c:f>'Time Analysis'!$M$74:$Q$74</c:f>
              <c:numCache>
                <c:formatCode>###0.0%</c:formatCode>
                <c:ptCount val="5"/>
                <c:pt idx="0">
                  <c:v>0.41666666666666674</c:v>
                </c:pt>
                <c:pt idx="1">
                  <c:v>0.4642857142857143</c:v>
                </c:pt>
                <c:pt idx="2">
                  <c:v>0.42105263157894735</c:v>
                </c:pt>
                <c:pt idx="3">
                  <c:v>0.43478260869565216</c:v>
                </c:pt>
                <c:pt idx="4">
                  <c:v>0.58823529411764708</c:v>
                </c:pt>
              </c:numCache>
            </c:numRef>
          </c:val>
        </c:ser>
        <c:ser>
          <c:idx val="3"/>
          <c:order val="3"/>
          <c:tx>
            <c:strRef>
              <c:f>'Time Analysis'!$L$75</c:f>
              <c:strCache>
                <c:ptCount val="1"/>
                <c:pt idx="0">
                  <c:v>Very Much</c:v>
                </c:pt>
              </c:strCache>
            </c:strRef>
          </c:tx>
          <c:invertIfNegative val="0"/>
          <c:dLbls>
            <c:showLegendKey val="0"/>
            <c:showVal val="1"/>
            <c:showCatName val="0"/>
            <c:showSerName val="0"/>
            <c:showPercent val="0"/>
            <c:showBubbleSize val="0"/>
            <c:showLeaderLines val="0"/>
          </c:dLbls>
          <c:cat>
            <c:strRef>
              <c:f>'Time Analysis'!$M$71:$Q$71</c:f>
              <c:strCache>
                <c:ptCount val="5"/>
                <c:pt idx="0">
                  <c:v>09/19/18</c:v>
                </c:pt>
                <c:pt idx="1">
                  <c:v>10/17/18</c:v>
                </c:pt>
                <c:pt idx="2">
                  <c:v>11/14/18</c:v>
                </c:pt>
                <c:pt idx="3">
                  <c:v>02/27/19</c:v>
                </c:pt>
                <c:pt idx="4">
                  <c:v>04/24/19</c:v>
                </c:pt>
              </c:strCache>
            </c:strRef>
          </c:cat>
          <c:val>
            <c:numRef>
              <c:f>'Time Analysis'!$M$75:$Q$75</c:f>
              <c:numCache>
                <c:formatCode>###0.0%</c:formatCode>
                <c:ptCount val="5"/>
                <c:pt idx="0">
                  <c:v>0.41666666666666674</c:v>
                </c:pt>
                <c:pt idx="1">
                  <c:v>0.5</c:v>
                </c:pt>
                <c:pt idx="2">
                  <c:v>0.57894736842105265</c:v>
                </c:pt>
                <c:pt idx="3">
                  <c:v>0.52173913043478259</c:v>
                </c:pt>
                <c:pt idx="4">
                  <c:v>0.35294117647058826</c:v>
                </c:pt>
              </c:numCache>
            </c:numRef>
          </c:val>
        </c:ser>
        <c:dLbls>
          <c:showLegendKey val="0"/>
          <c:showVal val="0"/>
          <c:showCatName val="0"/>
          <c:showSerName val="0"/>
          <c:showPercent val="0"/>
          <c:showBubbleSize val="0"/>
        </c:dLbls>
        <c:gapWidth val="45"/>
        <c:overlap val="100"/>
        <c:axId val="164625408"/>
        <c:axId val="149404992"/>
      </c:barChart>
      <c:catAx>
        <c:axId val="164625408"/>
        <c:scaling>
          <c:orientation val="minMax"/>
        </c:scaling>
        <c:delete val="0"/>
        <c:axPos val="b"/>
        <c:majorTickMark val="out"/>
        <c:minorTickMark val="none"/>
        <c:tickLblPos val="nextTo"/>
        <c:crossAx val="149404992"/>
        <c:crosses val="autoZero"/>
        <c:auto val="1"/>
        <c:lblAlgn val="ctr"/>
        <c:lblOffset val="100"/>
        <c:noMultiLvlLbl val="0"/>
      </c:catAx>
      <c:valAx>
        <c:axId val="149404992"/>
        <c:scaling>
          <c:orientation val="minMax"/>
        </c:scaling>
        <c:delete val="0"/>
        <c:axPos val="l"/>
        <c:majorGridlines/>
        <c:numFmt formatCode="0%" sourceLinked="1"/>
        <c:majorTickMark val="out"/>
        <c:minorTickMark val="none"/>
        <c:tickLblPos val="nextTo"/>
        <c:crossAx val="164625408"/>
        <c:crosses val="autoZero"/>
        <c:crossBetween val="between"/>
      </c:valAx>
    </c:plotArea>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'Role Analysis'!$L$76</c:f>
              <c:strCache>
                <c:ptCount val="1"/>
                <c:pt idx="0">
                  <c:v>Not involved</c:v>
                </c:pt>
              </c:strCache>
            </c:strRef>
          </c:tx>
          <c:invertIfNegative val="0"/>
          <c:dLbls>
            <c:dLbl>
              <c:idx val="0"/>
              <c:delete val="1"/>
            </c:dLbl>
            <c:showLegendKey val="0"/>
            <c:showVal val="1"/>
            <c:showCatName val="0"/>
            <c:showSerName val="0"/>
            <c:showPercent val="0"/>
            <c:showBubbleSize val="0"/>
            <c:showLeaderLines val="0"/>
          </c:dLbls>
          <c:cat>
            <c:strRef>
              <c:f>'Role Analysis'!$M$75:$P$75</c:f>
              <c:strCache>
                <c:ptCount val="4"/>
                <c:pt idx="0">
                  <c:v>Housing CM</c:v>
                </c:pt>
                <c:pt idx="1">
                  <c:v>RW CM</c:v>
                </c:pt>
                <c:pt idx="2">
                  <c:v>Other</c:v>
                </c:pt>
                <c:pt idx="3">
                  <c:v>Total</c:v>
                </c:pt>
              </c:strCache>
            </c:strRef>
          </c:cat>
          <c:val>
            <c:numRef>
              <c:f>'Role Analysis'!$M$76:$P$76</c:f>
              <c:numCache>
                <c:formatCode>###0.0%</c:formatCode>
                <c:ptCount val="4"/>
                <c:pt idx="0">
                  <c:v>0</c:v>
                </c:pt>
                <c:pt idx="1">
                  <c:v>2.564102564102564E-2</c:v>
                </c:pt>
                <c:pt idx="2">
                  <c:v>0.15384615384615385</c:v>
                </c:pt>
                <c:pt idx="3">
                  <c:v>3.0303030303030304E-2</c:v>
                </c:pt>
              </c:numCache>
            </c:numRef>
          </c:val>
        </c:ser>
        <c:ser>
          <c:idx val="1"/>
          <c:order val="1"/>
          <c:tx>
            <c:strRef>
              <c:f>'Role Analysis'!$L$77</c:f>
              <c:strCache>
                <c:ptCount val="1"/>
                <c:pt idx="0">
                  <c:v>Not at all</c:v>
                </c:pt>
              </c:strCache>
            </c:strRef>
          </c:tx>
          <c:invertIfNegative val="0"/>
          <c:cat>
            <c:strRef>
              <c:f>'Role Analysis'!$M$75:$P$75</c:f>
              <c:strCache>
                <c:ptCount val="4"/>
                <c:pt idx="0">
                  <c:v>Housing CM</c:v>
                </c:pt>
                <c:pt idx="1">
                  <c:v>RW CM</c:v>
                </c:pt>
                <c:pt idx="2">
                  <c:v>Other</c:v>
                </c:pt>
                <c:pt idx="3">
                  <c:v>Total</c:v>
                </c:pt>
              </c:strCache>
            </c:strRef>
          </c:cat>
          <c:val>
            <c:numRef>
              <c:f>'Role Analysis'!$M$77:$P$77</c:f>
              <c:numCache>
                <c:formatCode>###0.0%</c:formatCode>
                <c:ptCount val="4"/>
                <c:pt idx="0">
                  <c:v>0</c:v>
                </c:pt>
                <c:pt idx="1">
                  <c:v>2.564102564102564E-2</c:v>
                </c:pt>
                <c:pt idx="2">
                  <c:v>0</c:v>
                </c:pt>
                <c:pt idx="3">
                  <c:v>2.0202020202020204E-2</c:v>
                </c:pt>
              </c:numCache>
            </c:numRef>
          </c:val>
        </c:ser>
        <c:ser>
          <c:idx val="2"/>
          <c:order val="2"/>
          <c:tx>
            <c:strRef>
              <c:f>'Role Analysis'!$L$78</c:f>
              <c:strCache>
                <c:ptCount val="1"/>
                <c:pt idx="0">
                  <c:v>Somewhat</c:v>
                </c:pt>
              </c:strCache>
            </c:strRef>
          </c:tx>
          <c:invertIfNegative val="0"/>
          <c:dLbls>
            <c:showLegendKey val="0"/>
            <c:showVal val="1"/>
            <c:showCatName val="0"/>
            <c:showSerName val="0"/>
            <c:showPercent val="0"/>
            <c:showBubbleSize val="0"/>
            <c:showLeaderLines val="0"/>
          </c:dLbls>
          <c:cat>
            <c:strRef>
              <c:f>'Role Analysis'!$M$75:$P$75</c:f>
              <c:strCache>
                <c:ptCount val="4"/>
                <c:pt idx="0">
                  <c:v>Housing CM</c:v>
                </c:pt>
                <c:pt idx="1">
                  <c:v>RW CM</c:v>
                </c:pt>
                <c:pt idx="2">
                  <c:v>Other</c:v>
                </c:pt>
                <c:pt idx="3">
                  <c:v>Total</c:v>
                </c:pt>
              </c:strCache>
            </c:strRef>
          </c:cat>
          <c:val>
            <c:numRef>
              <c:f>'Role Analysis'!$M$78:$P$78</c:f>
              <c:numCache>
                <c:formatCode>###0.0%</c:formatCode>
                <c:ptCount val="4"/>
                <c:pt idx="0">
                  <c:v>0.31578947368421051</c:v>
                </c:pt>
                <c:pt idx="1">
                  <c:v>0.51282051282051277</c:v>
                </c:pt>
                <c:pt idx="2">
                  <c:v>0.38461538461538469</c:v>
                </c:pt>
                <c:pt idx="3">
                  <c:v>0.46464646464646464</c:v>
                </c:pt>
              </c:numCache>
            </c:numRef>
          </c:val>
        </c:ser>
        <c:ser>
          <c:idx val="3"/>
          <c:order val="3"/>
          <c:tx>
            <c:strRef>
              <c:f>'Role Analysis'!$L$79</c:f>
              <c:strCache>
                <c:ptCount val="1"/>
                <c:pt idx="0">
                  <c:v>Very Much</c:v>
                </c:pt>
              </c:strCache>
            </c:strRef>
          </c:tx>
          <c:invertIfNegative val="0"/>
          <c:dLbls>
            <c:showLegendKey val="0"/>
            <c:showVal val="1"/>
            <c:showCatName val="0"/>
            <c:showSerName val="0"/>
            <c:showPercent val="0"/>
            <c:showBubbleSize val="0"/>
            <c:showLeaderLines val="0"/>
          </c:dLbls>
          <c:cat>
            <c:strRef>
              <c:f>'Role Analysis'!$M$75:$P$75</c:f>
              <c:strCache>
                <c:ptCount val="4"/>
                <c:pt idx="0">
                  <c:v>Housing CM</c:v>
                </c:pt>
                <c:pt idx="1">
                  <c:v>RW CM</c:v>
                </c:pt>
                <c:pt idx="2">
                  <c:v>Other</c:v>
                </c:pt>
                <c:pt idx="3">
                  <c:v>Total</c:v>
                </c:pt>
              </c:strCache>
            </c:strRef>
          </c:cat>
          <c:val>
            <c:numRef>
              <c:f>'Role Analysis'!$M$79:$P$79</c:f>
              <c:numCache>
                <c:formatCode>###0.0%</c:formatCode>
                <c:ptCount val="4"/>
                <c:pt idx="0">
                  <c:v>0.68421052631578949</c:v>
                </c:pt>
                <c:pt idx="1">
                  <c:v>0.4358974358974359</c:v>
                </c:pt>
                <c:pt idx="2">
                  <c:v>0.46153846153846151</c:v>
                </c:pt>
                <c:pt idx="3">
                  <c:v>0.48484848484848486</c:v>
                </c:pt>
              </c:numCache>
            </c:numRef>
          </c:val>
        </c:ser>
        <c:dLbls>
          <c:showLegendKey val="0"/>
          <c:showVal val="0"/>
          <c:showCatName val="0"/>
          <c:showSerName val="0"/>
          <c:showPercent val="0"/>
          <c:showBubbleSize val="0"/>
        </c:dLbls>
        <c:gapWidth val="45"/>
        <c:overlap val="100"/>
        <c:axId val="172203008"/>
        <c:axId val="149404416"/>
      </c:barChart>
      <c:catAx>
        <c:axId val="172203008"/>
        <c:scaling>
          <c:orientation val="minMax"/>
        </c:scaling>
        <c:delete val="0"/>
        <c:axPos val="b"/>
        <c:majorTickMark val="out"/>
        <c:minorTickMark val="none"/>
        <c:tickLblPos val="nextTo"/>
        <c:crossAx val="149404416"/>
        <c:crosses val="autoZero"/>
        <c:auto val="1"/>
        <c:lblAlgn val="ctr"/>
        <c:lblOffset val="100"/>
        <c:noMultiLvlLbl val="0"/>
      </c:catAx>
      <c:valAx>
        <c:axId val="149404416"/>
        <c:scaling>
          <c:orientation val="minMax"/>
        </c:scaling>
        <c:delete val="0"/>
        <c:axPos val="l"/>
        <c:majorGridlines/>
        <c:numFmt formatCode="0%" sourceLinked="1"/>
        <c:majorTickMark val="out"/>
        <c:minorTickMark val="none"/>
        <c:tickLblPos val="nextTo"/>
        <c:crossAx val="172203008"/>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Analysis!$K$61</c:f>
              <c:strCache>
                <c:ptCount val="1"/>
                <c:pt idx="0">
                  <c:v>Strongly Disagree</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Analysis!$L$60:$O$60</c:f>
              <c:strCache>
                <c:ptCount val="4"/>
                <c:pt idx="0">
                  <c:v>Housing CM</c:v>
                </c:pt>
                <c:pt idx="1">
                  <c:v>Medical CM</c:v>
                </c:pt>
                <c:pt idx="2">
                  <c:v>HCM +RWCM</c:v>
                </c:pt>
                <c:pt idx="3">
                  <c:v>Navigation</c:v>
                </c:pt>
              </c:strCache>
            </c:strRef>
          </c:cat>
          <c:val>
            <c:numRef>
              <c:f>Analysis!$L$61:$O$61</c:f>
              <c:numCache>
                <c:formatCode>###0.0%</c:formatCode>
                <c:ptCount val="4"/>
                <c:pt idx="0">
                  <c:v>0.4</c:v>
                </c:pt>
                <c:pt idx="1">
                  <c:v>8.3333333333333315E-2</c:v>
                </c:pt>
                <c:pt idx="2">
                  <c:v>0.5</c:v>
                </c:pt>
                <c:pt idx="3">
                  <c:v>0.5</c:v>
                </c:pt>
              </c:numCache>
            </c:numRef>
          </c:val>
          <c:extLst xmlns:c16r2="http://schemas.microsoft.com/office/drawing/2015/06/chart">
            <c:ext xmlns:c16="http://schemas.microsoft.com/office/drawing/2014/chart" uri="{C3380CC4-5D6E-409C-BE32-E72D297353CC}">
              <c16:uniqueId val="{00000000-C2B6-4163-BB9B-2435678CE1BC}"/>
            </c:ext>
          </c:extLst>
        </c:ser>
        <c:ser>
          <c:idx val="1"/>
          <c:order val="1"/>
          <c:tx>
            <c:strRef>
              <c:f>Analysis!$K$62</c:f>
              <c:strCache>
                <c:ptCount val="1"/>
                <c:pt idx="0">
                  <c:v>Slightly Disagree</c:v>
                </c:pt>
              </c:strCache>
            </c:strRef>
          </c:tx>
          <c:invertIfNegative val="0"/>
          <c:dLbls>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2B6-4163-BB9B-2435678CE1BC}"/>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2B6-4163-BB9B-2435678CE1BC}"/>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Analysis!$L$60:$O$60</c:f>
              <c:strCache>
                <c:ptCount val="4"/>
                <c:pt idx="0">
                  <c:v>Housing CM</c:v>
                </c:pt>
                <c:pt idx="1">
                  <c:v>Medical CM</c:v>
                </c:pt>
                <c:pt idx="2">
                  <c:v>HCM +RWCM</c:v>
                </c:pt>
                <c:pt idx="3">
                  <c:v>Navigation</c:v>
                </c:pt>
              </c:strCache>
            </c:strRef>
          </c:cat>
          <c:val>
            <c:numRef>
              <c:f>Analysis!$L$62:$O$62</c:f>
              <c:numCache>
                <c:formatCode>###0.0%</c:formatCode>
                <c:ptCount val="4"/>
                <c:pt idx="0">
                  <c:v>0.2</c:v>
                </c:pt>
                <c:pt idx="1">
                  <c:v>0.25</c:v>
                </c:pt>
                <c:pt idx="2">
                  <c:v>0</c:v>
                </c:pt>
                <c:pt idx="3">
                  <c:v>0</c:v>
                </c:pt>
              </c:numCache>
            </c:numRef>
          </c:val>
          <c:extLst xmlns:c16r2="http://schemas.microsoft.com/office/drawing/2015/06/chart">
            <c:ext xmlns:c16="http://schemas.microsoft.com/office/drawing/2014/chart" uri="{C3380CC4-5D6E-409C-BE32-E72D297353CC}">
              <c16:uniqueId val="{00000003-C2B6-4163-BB9B-2435678CE1BC}"/>
            </c:ext>
          </c:extLst>
        </c:ser>
        <c:ser>
          <c:idx val="2"/>
          <c:order val="2"/>
          <c:tx>
            <c:strRef>
              <c:f>Analysis!$K$63</c:f>
              <c:strCache>
                <c:ptCount val="1"/>
                <c:pt idx="0">
                  <c:v>Neutral</c:v>
                </c:pt>
              </c:strCache>
            </c:strRef>
          </c:tx>
          <c:invertIfNegative val="0"/>
          <c:cat>
            <c:strRef>
              <c:f>Analysis!$L$60:$O$60</c:f>
              <c:strCache>
                <c:ptCount val="4"/>
                <c:pt idx="0">
                  <c:v>Housing CM</c:v>
                </c:pt>
                <c:pt idx="1">
                  <c:v>Medical CM</c:v>
                </c:pt>
                <c:pt idx="2">
                  <c:v>HCM +RWCM</c:v>
                </c:pt>
                <c:pt idx="3">
                  <c:v>Navigation</c:v>
                </c:pt>
              </c:strCache>
            </c:strRef>
          </c:cat>
          <c:val>
            <c:numRef>
              <c:f>Analysis!$L$63:$O$63</c:f>
              <c:numCache>
                <c:formatCode>###0.0%</c:formatCode>
                <c:ptCount val="4"/>
                <c:pt idx="0">
                  <c:v>0</c:v>
                </c:pt>
                <c:pt idx="1">
                  <c:v>0.33333333333333326</c:v>
                </c:pt>
                <c:pt idx="2">
                  <c:v>0</c:v>
                </c:pt>
                <c:pt idx="3">
                  <c:v>0</c:v>
                </c:pt>
              </c:numCache>
            </c:numRef>
          </c:val>
          <c:extLst xmlns:c16r2="http://schemas.microsoft.com/office/drawing/2015/06/chart">
            <c:ext xmlns:c16="http://schemas.microsoft.com/office/drawing/2014/chart" uri="{C3380CC4-5D6E-409C-BE32-E72D297353CC}">
              <c16:uniqueId val="{00000004-C2B6-4163-BB9B-2435678CE1BC}"/>
            </c:ext>
          </c:extLst>
        </c:ser>
        <c:ser>
          <c:idx val="3"/>
          <c:order val="3"/>
          <c:tx>
            <c:strRef>
              <c:f>Analysis!$K$64</c:f>
              <c:strCache>
                <c:ptCount val="1"/>
                <c:pt idx="0">
                  <c:v>Slightly Agree</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Analysis!$L$60:$O$60</c:f>
              <c:strCache>
                <c:ptCount val="4"/>
                <c:pt idx="0">
                  <c:v>Housing CM</c:v>
                </c:pt>
                <c:pt idx="1">
                  <c:v>Medical CM</c:v>
                </c:pt>
                <c:pt idx="2">
                  <c:v>HCM +RWCM</c:v>
                </c:pt>
                <c:pt idx="3">
                  <c:v>Navigation</c:v>
                </c:pt>
              </c:strCache>
            </c:strRef>
          </c:cat>
          <c:val>
            <c:numRef>
              <c:f>Analysis!$L$64:$O$64</c:f>
              <c:numCache>
                <c:formatCode>###0.0%</c:formatCode>
                <c:ptCount val="4"/>
                <c:pt idx="0">
                  <c:v>0.4</c:v>
                </c:pt>
                <c:pt idx="1">
                  <c:v>0.16666666666666663</c:v>
                </c:pt>
                <c:pt idx="2">
                  <c:v>0.5</c:v>
                </c:pt>
                <c:pt idx="3">
                  <c:v>0.5</c:v>
                </c:pt>
              </c:numCache>
            </c:numRef>
          </c:val>
          <c:extLst xmlns:c16r2="http://schemas.microsoft.com/office/drawing/2015/06/chart">
            <c:ext xmlns:c16="http://schemas.microsoft.com/office/drawing/2014/chart" uri="{C3380CC4-5D6E-409C-BE32-E72D297353CC}">
              <c16:uniqueId val="{00000005-C2B6-4163-BB9B-2435678CE1BC}"/>
            </c:ext>
          </c:extLst>
        </c:ser>
        <c:ser>
          <c:idx val="4"/>
          <c:order val="4"/>
          <c:tx>
            <c:strRef>
              <c:f>Analysis!$K$65</c:f>
              <c:strCache>
                <c:ptCount val="1"/>
                <c:pt idx="0">
                  <c:v>Strongly Agree</c:v>
                </c:pt>
              </c:strCache>
            </c:strRef>
          </c:tx>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C2B6-4163-BB9B-2435678CE1BC}"/>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C2B6-4163-BB9B-2435678CE1BC}"/>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C2B6-4163-BB9B-2435678CE1BC}"/>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Analysis!$L$60:$O$60</c:f>
              <c:strCache>
                <c:ptCount val="4"/>
                <c:pt idx="0">
                  <c:v>Housing CM</c:v>
                </c:pt>
                <c:pt idx="1">
                  <c:v>Medical CM</c:v>
                </c:pt>
                <c:pt idx="2">
                  <c:v>HCM +RWCM</c:v>
                </c:pt>
                <c:pt idx="3">
                  <c:v>Navigation</c:v>
                </c:pt>
              </c:strCache>
            </c:strRef>
          </c:cat>
          <c:val>
            <c:numRef>
              <c:f>Analysis!$L$65:$O$65</c:f>
              <c:numCache>
                <c:formatCode>###0.0%</c:formatCode>
                <c:ptCount val="4"/>
                <c:pt idx="0">
                  <c:v>0</c:v>
                </c:pt>
                <c:pt idx="1">
                  <c:v>0.16666666666666663</c:v>
                </c:pt>
                <c:pt idx="2">
                  <c:v>0</c:v>
                </c:pt>
                <c:pt idx="3">
                  <c:v>0</c:v>
                </c:pt>
              </c:numCache>
            </c:numRef>
          </c:val>
          <c:extLst xmlns:c16r2="http://schemas.microsoft.com/office/drawing/2015/06/chart">
            <c:ext xmlns:c16="http://schemas.microsoft.com/office/drawing/2014/chart" uri="{C3380CC4-5D6E-409C-BE32-E72D297353CC}">
              <c16:uniqueId val="{00000009-C2B6-4163-BB9B-2435678CE1BC}"/>
            </c:ext>
          </c:extLst>
        </c:ser>
        <c:dLbls>
          <c:showLegendKey val="0"/>
          <c:showVal val="0"/>
          <c:showCatName val="0"/>
          <c:showSerName val="0"/>
          <c:showPercent val="0"/>
          <c:showBubbleSize val="0"/>
        </c:dLbls>
        <c:gapWidth val="41"/>
        <c:overlap val="100"/>
        <c:axId val="330750464"/>
        <c:axId val="330852032"/>
      </c:barChart>
      <c:catAx>
        <c:axId val="330750464"/>
        <c:scaling>
          <c:orientation val="minMax"/>
        </c:scaling>
        <c:delete val="0"/>
        <c:axPos val="b"/>
        <c:numFmt formatCode="General" sourceLinked="0"/>
        <c:majorTickMark val="out"/>
        <c:minorTickMark val="none"/>
        <c:tickLblPos val="nextTo"/>
        <c:crossAx val="330852032"/>
        <c:crosses val="autoZero"/>
        <c:auto val="1"/>
        <c:lblAlgn val="ctr"/>
        <c:lblOffset val="100"/>
        <c:noMultiLvlLbl val="0"/>
      </c:catAx>
      <c:valAx>
        <c:axId val="330852032"/>
        <c:scaling>
          <c:orientation val="minMax"/>
        </c:scaling>
        <c:delete val="0"/>
        <c:axPos val="l"/>
        <c:majorGridlines/>
        <c:numFmt formatCode="0%" sourceLinked="1"/>
        <c:majorTickMark val="out"/>
        <c:minorTickMark val="none"/>
        <c:tickLblPos val="nextTo"/>
        <c:crossAx val="330750464"/>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Analysis!$K$77</c:f>
              <c:strCache>
                <c:ptCount val="1"/>
                <c:pt idx="0">
                  <c:v>Not at all</c:v>
                </c:pt>
              </c:strCache>
            </c:strRef>
          </c:tx>
          <c:invertIfNegative val="0"/>
          <c:dLbls>
            <c:showLegendKey val="0"/>
            <c:showVal val="1"/>
            <c:showCatName val="0"/>
            <c:showSerName val="0"/>
            <c:showPercent val="0"/>
            <c:showBubbleSize val="0"/>
            <c:showLeaderLines val="0"/>
          </c:dLbls>
          <c:cat>
            <c:strRef>
              <c:f>Analysis!$L$76:$N$76</c:f>
              <c:strCache>
                <c:ptCount val="3"/>
                <c:pt idx="0">
                  <c:v>Medical CM using Housing Data</c:v>
                </c:pt>
                <c:pt idx="1">
                  <c:v>Housing CM using Medical Data</c:v>
                </c:pt>
                <c:pt idx="2">
                  <c:v>All respondants</c:v>
                </c:pt>
              </c:strCache>
            </c:strRef>
          </c:cat>
          <c:val>
            <c:numRef>
              <c:f>Analysis!$L$77:$N$77</c:f>
              <c:numCache>
                <c:formatCode>###0.0%</c:formatCode>
                <c:ptCount val="3"/>
                <c:pt idx="0">
                  <c:v>0.33333333333333337</c:v>
                </c:pt>
                <c:pt idx="1">
                  <c:v>0.42857142857142855</c:v>
                </c:pt>
                <c:pt idx="2" formatCode="0%">
                  <c:v>0.33333333333333331</c:v>
                </c:pt>
              </c:numCache>
            </c:numRef>
          </c:val>
        </c:ser>
        <c:ser>
          <c:idx val="1"/>
          <c:order val="1"/>
          <c:tx>
            <c:strRef>
              <c:f>Analysis!$K$78</c:f>
              <c:strCache>
                <c:ptCount val="1"/>
                <c:pt idx="0">
                  <c:v>Rarely (less than once a month)</c:v>
                </c:pt>
              </c:strCache>
            </c:strRef>
          </c:tx>
          <c:invertIfNegative val="0"/>
          <c:dLbls>
            <c:showLegendKey val="0"/>
            <c:showVal val="1"/>
            <c:showCatName val="0"/>
            <c:showSerName val="0"/>
            <c:showPercent val="0"/>
            <c:showBubbleSize val="0"/>
            <c:showLeaderLines val="0"/>
          </c:dLbls>
          <c:cat>
            <c:strRef>
              <c:f>Analysis!$L$76:$N$76</c:f>
              <c:strCache>
                <c:ptCount val="3"/>
                <c:pt idx="0">
                  <c:v>Medical CM using Housing Data</c:v>
                </c:pt>
                <c:pt idx="1">
                  <c:v>Housing CM using Medical Data</c:v>
                </c:pt>
                <c:pt idx="2">
                  <c:v>All respondants</c:v>
                </c:pt>
              </c:strCache>
            </c:strRef>
          </c:cat>
          <c:val>
            <c:numRef>
              <c:f>Analysis!$L$78:$N$78</c:f>
              <c:numCache>
                <c:formatCode>###0.0%</c:formatCode>
                <c:ptCount val="3"/>
                <c:pt idx="0">
                  <c:v>0.26666666666666666</c:v>
                </c:pt>
                <c:pt idx="1">
                  <c:v>0.14285714285714288</c:v>
                </c:pt>
                <c:pt idx="2" formatCode="0%">
                  <c:v>0.26666666666666666</c:v>
                </c:pt>
              </c:numCache>
            </c:numRef>
          </c:val>
        </c:ser>
        <c:ser>
          <c:idx val="2"/>
          <c:order val="2"/>
          <c:tx>
            <c:strRef>
              <c:f>Analysis!$K$79</c:f>
              <c:strCache>
                <c:ptCount val="1"/>
                <c:pt idx="0">
                  <c:v>Sometimes (about once a month)</c:v>
                </c:pt>
              </c:strCache>
            </c:strRef>
          </c:tx>
          <c:invertIfNegative val="0"/>
          <c:dLbls>
            <c:dLbl>
              <c:idx val="1"/>
              <c:delete val="1"/>
            </c:dLbl>
            <c:showLegendKey val="0"/>
            <c:showVal val="1"/>
            <c:showCatName val="0"/>
            <c:showSerName val="0"/>
            <c:showPercent val="0"/>
            <c:showBubbleSize val="0"/>
            <c:showLeaderLines val="0"/>
          </c:dLbls>
          <c:cat>
            <c:strRef>
              <c:f>Analysis!$L$76:$N$76</c:f>
              <c:strCache>
                <c:ptCount val="3"/>
                <c:pt idx="0">
                  <c:v>Medical CM using Housing Data</c:v>
                </c:pt>
                <c:pt idx="1">
                  <c:v>Housing CM using Medical Data</c:v>
                </c:pt>
                <c:pt idx="2">
                  <c:v>All respondants</c:v>
                </c:pt>
              </c:strCache>
            </c:strRef>
          </c:cat>
          <c:val>
            <c:numRef>
              <c:f>Analysis!$L$79:$N$79</c:f>
              <c:numCache>
                <c:formatCode>0%</c:formatCode>
                <c:ptCount val="3"/>
                <c:pt idx="0" formatCode="###0.0%">
                  <c:v>0.2</c:v>
                </c:pt>
                <c:pt idx="1">
                  <c:v>0</c:v>
                </c:pt>
                <c:pt idx="2">
                  <c:v>0.2</c:v>
                </c:pt>
              </c:numCache>
            </c:numRef>
          </c:val>
        </c:ser>
        <c:ser>
          <c:idx val="3"/>
          <c:order val="3"/>
          <c:tx>
            <c:strRef>
              <c:f>Analysis!$K$80</c:f>
              <c:strCache>
                <c:ptCount val="1"/>
                <c:pt idx="0">
                  <c:v>Often (about 1-2 times per week)</c:v>
                </c:pt>
              </c:strCache>
            </c:strRef>
          </c:tx>
          <c:invertIfNegative val="0"/>
          <c:dLbls>
            <c:showLegendKey val="0"/>
            <c:showVal val="1"/>
            <c:showCatName val="0"/>
            <c:showSerName val="0"/>
            <c:showPercent val="0"/>
            <c:showBubbleSize val="0"/>
            <c:showLeaderLines val="0"/>
          </c:dLbls>
          <c:cat>
            <c:strRef>
              <c:f>Analysis!$L$76:$N$76</c:f>
              <c:strCache>
                <c:ptCount val="3"/>
                <c:pt idx="0">
                  <c:v>Medical CM using Housing Data</c:v>
                </c:pt>
                <c:pt idx="1">
                  <c:v>Housing CM using Medical Data</c:v>
                </c:pt>
                <c:pt idx="2">
                  <c:v>All respondants</c:v>
                </c:pt>
              </c:strCache>
            </c:strRef>
          </c:cat>
          <c:val>
            <c:numRef>
              <c:f>Analysis!$L$80:$N$80</c:f>
              <c:numCache>
                <c:formatCode>###0.0%</c:formatCode>
                <c:ptCount val="3"/>
                <c:pt idx="0">
                  <c:v>0.13333333333333333</c:v>
                </c:pt>
                <c:pt idx="1">
                  <c:v>0.28571428571428575</c:v>
                </c:pt>
                <c:pt idx="2" formatCode="0%">
                  <c:v>6.6666666666666666E-2</c:v>
                </c:pt>
              </c:numCache>
            </c:numRef>
          </c:val>
        </c:ser>
        <c:ser>
          <c:idx val="4"/>
          <c:order val="4"/>
          <c:tx>
            <c:strRef>
              <c:f>Analysis!$K$81</c:f>
              <c:strCache>
                <c:ptCount val="1"/>
                <c:pt idx="0">
                  <c:v>Very Often (every day or almost every day)</c:v>
                </c:pt>
              </c:strCache>
            </c:strRef>
          </c:tx>
          <c:invertIfNegative val="0"/>
          <c:dLbls>
            <c:showLegendKey val="0"/>
            <c:showVal val="1"/>
            <c:showCatName val="0"/>
            <c:showSerName val="0"/>
            <c:showPercent val="0"/>
            <c:showBubbleSize val="0"/>
            <c:showLeaderLines val="0"/>
          </c:dLbls>
          <c:cat>
            <c:strRef>
              <c:f>Analysis!$L$76:$N$76</c:f>
              <c:strCache>
                <c:ptCount val="3"/>
                <c:pt idx="0">
                  <c:v>Medical CM using Housing Data</c:v>
                </c:pt>
                <c:pt idx="1">
                  <c:v>Housing CM using Medical Data</c:v>
                </c:pt>
                <c:pt idx="2">
                  <c:v>All respondants</c:v>
                </c:pt>
              </c:strCache>
            </c:strRef>
          </c:cat>
          <c:val>
            <c:numRef>
              <c:f>Analysis!$L$81:$N$81</c:f>
              <c:numCache>
                <c:formatCode>###0.0%</c:formatCode>
                <c:ptCount val="3"/>
                <c:pt idx="0">
                  <c:v>6.6666666666666666E-2</c:v>
                </c:pt>
                <c:pt idx="1">
                  <c:v>0.14285714285714288</c:v>
                </c:pt>
                <c:pt idx="2" formatCode="0%">
                  <c:v>0.13333333333333333</c:v>
                </c:pt>
              </c:numCache>
            </c:numRef>
          </c:val>
        </c:ser>
        <c:dLbls>
          <c:showLegendKey val="0"/>
          <c:showVal val="0"/>
          <c:showCatName val="0"/>
          <c:showSerName val="0"/>
          <c:showPercent val="0"/>
          <c:showBubbleSize val="0"/>
        </c:dLbls>
        <c:gapWidth val="75"/>
        <c:overlap val="100"/>
        <c:axId val="330932736"/>
        <c:axId val="230121472"/>
      </c:barChart>
      <c:catAx>
        <c:axId val="330932736"/>
        <c:scaling>
          <c:orientation val="minMax"/>
        </c:scaling>
        <c:delete val="0"/>
        <c:axPos val="b"/>
        <c:majorTickMark val="out"/>
        <c:minorTickMark val="none"/>
        <c:tickLblPos val="nextTo"/>
        <c:txPr>
          <a:bodyPr rot="480000" anchor="b" anchorCtr="0"/>
          <a:lstStyle/>
          <a:p>
            <a:pPr>
              <a:defRPr/>
            </a:pPr>
            <a:endParaRPr lang="en-US"/>
          </a:p>
        </c:txPr>
        <c:crossAx val="230121472"/>
        <c:crosses val="autoZero"/>
        <c:auto val="1"/>
        <c:lblAlgn val="ctr"/>
        <c:lblOffset val="100"/>
        <c:noMultiLvlLbl val="0"/>
      </c:catAx>
      <c:valAx>
        <c:axId val="230121472"/>
        <c:scaling>
          <c:orientation val="minMax"/>
        </c:scaling>
        <c:delete val="0"/>
        <c:axPos val="l"/>
        <c:majorGridlines/>
        <c:numFmt formatCode="0%" sourceLinked="1"/>
        <c:majorTickMark val="out"/>
        <c:minorTickMark val="none"/>
        <c:tickLblPos val="nextTo"/>
        <c:crossAx val="330932736"/>
        <c:crosses val="autoZero"/>
        <c:crossBetween val="between"/>
      </c:valAx>
    </c:plotArea>
    <c:legend>
      <c:legendPos val="r"/>
      <c:layout>
        <c:manualLayout>
          <c:xMode val="edge"/>
          <c:yMode val="edge"/>
          <c:x val="0.69744071261003882"/>
          <c:y val="0.39594118516875521"/>
          <c:w val="0.2951164090599786"/>
          <c:h val="0.28640042153821682"/>
        </c:manualLayou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76147282250512"/>
          <c:y val="3.5495321071313327E-2"/>
          <c:w val="0.47066986946015016"/>
          <c:h val="0.88366681657532398"/>
        </c:manualLayout>
      </c:layout>
      <c:barChart>
        <c:barDir val="bar"/>
        <c:grouping val="clustered"/>
        <c:varyColors val="0"/>
        <c:ser>
          <c:idx val="0"/>
          <c:order val="0"/>
          <c:tx>
            <c:strRef>
              <c:f>Analysis!$L$105</c:f>
              <c:strCache>
                <c:ptCount val="1"/>
                <c:pt idx="0">
                  <c:v>Housing CM</c:v>
                </c:pt>
              </c:strCache>
            </c:strRef>
          </c:tx>
          <c:invertIfNegative val="0"/>
          <c:dLbls>
            <c:showLegendKey val="0"/>
            <c:showVal val="1"/>
            <c:showCatName val="0"/>
            <c:showSerName val="0"/>
            <c:showPercent val="0"/>
            <c:showBubbleSize val="0"/>
            <c:showLeaderLines val="0"/>
          </c:dLbls>
          <c:cat>
            <c:strRef>
              <c:f>Analysis!$K$106:$K$113</c:f>
              <c:strCache>
                <c:ptCount val="8"/>
                <c:pt idx="0">
                  <c:v>Communicate with other providers about clients</c:v>
                </c:pt>
                <c:pt idx="1">
                  <c:v>Check client housing status</c:v>
                </c:pt>
                <c:pt idx="2">
                  <c:v>Check client health indicators </c:v>
                </c:pt>
                <c:pt idx="3">
                  <c:v>Input client housing information</c:v>
                </c:pt>
                <c:pt idx="4">
                  <c:v>Input health indicators (e.g., viral load</c:v>
                </c:pt>
                <c:pt idx="5">
                  <c:v>Receive prompts or reminders </c:v>
                </c:pt>
                <c:pt idx="6">
                  <c:v>Other</c:v>
                </c:pt>
                <c:pt idx="7">
                  <c:v>Not used the data system</c:v>
                </c:pt>
              </c:strCache>
            </c:strRef>
          </c:cat>
          <c:val>
            <c:numRef>
              <c:f>Analysis!$L$106:$L$113</c:f>
              <c:numCache>
                <c:formatCode>###0.0%</c:formatCode>
                <c:ptCount val="8"/>
                <c:pt idx="0">
                  <c:v>0.28571428571428575</c:v>
                </c:pt>
                <c:pt idx="1">
                  <c:v>0.14285714285714288</c:v>
                </c:pt>
                <c:pt idx="2">
                  <c:v>0.42857142857142855</c:v>
                </c:pt>
                <c:pt idx="3">
                  <c:v>0.42857142857142855</c:v>
                </c:pt>
                <c:pt idx="4">
                  <c:v>0.42857142857142855</c:v>
                </c:pt>
                <c:pt idx="5">
                  <c:v>0</c:v>
                </c:pt>
                <c:pt idx="6">
                  <c:v>0</c:v>
                </c:pt>
                <c:pt idx="7">
                  <c:v>0.28571428571428575</c:v>
                </c:pt>
              </c:numCache>
            </c:numRef>
          </c:val>
        </c:ser>
        <c:ser>
          <c:idx val="1"/>
          <c:order val="1"/>
          <c:tx>
            <c:strRef>
              <c:f>Analysis!$M$105</c:f>
              <c:strCache>
                <c:ptCount val="1"/>
                <c:pt idx="0">
                  <c:v>Medical CM</c:v>
                </c:pt>
              </c:strCache>
            </c:strRef>
          </c:tx>
          <c:invertIfNegative val="0"/>
          <c:dLbls>
            <c:showLegendKey val="0"/>
            <c:showVal val="1"/>
            <c:showCatName val="0"/>
            <c:showSerName val="0"/>
            <c:showPercent val="0"/>
            <c:showBubbleSize val="0"/>
            <c:showLeaderLines val="0"/>
          </c:dLbls>
          <c:cat>
            <c:strRef>
              <c:f>Analysis!$K$106:$K$113</c:f>
              <c:strCache>
                <c:ptCount val="8"/>
                <c:pt idx="0">
                  <c:v>Communicate with other providers about clients</c:v>
                </c:pt>
                <c:pt idx="1">
                  <c:v>Check client housing status</c:v>
                </c:pt>
                <c:pt idx="2">
                  <c:v>Check client health indicators </c:v>
                </c:pt>
                <c:pt idx="3">
                  <c:v>Input client housing information</c:v>
                </c:pt>
                <c:pt idx="4">
                  <c:v>Input health indicators (e.g., viral load</c:v>
                </c:pt>
                <c:pt idx="5">
                  <c:v>Receive prompts or reminders </c:v>
                </c:pt>
                <c:pt idx="6">
                  <c:v>Other</c:v>
                </c:pt>
                <c:pt idx="7">
                  <c:v>Not used the data system</c:v>
                </c:pt>
              </c:strCache>
            </c:strRef>
          </c:cat>
          <c:val>
            <c:numRef>
              <c:f>Analysis!$M$106:$M$113</c:f>
              <c:numCache>
                <c:formatCode>###0.0%</c:formatCode>
                <c:ptCount val="8"/>
                <c:pt idx="0">
                  <c:v>0.46666666666666662</c:v>
                </c:pt>
                <c:pt idx="1">
                  <c:v>0.2</c:v>
                </c:pt>
                <c:pt idx="2">
                  <c:v>0.66666666666666674</c:v>
                </c:pt>
                <c:pt idx="3">
                  <c:v>0.53333333333333333</c:v>
                </c:pt>
                <c:pt idx="4">
                  <c:v>0.6</c:v>
                </c:pt>
                <c:pt idx="5">
                  <c:v>0.2</c:v>
                </c:pt>
                <c:pt idx="6">
                  <c:v>6.6666666666666666E-2</c:v>
                </c:pt>
                <c:pt idx="7">
                  <c:v>0.26666666666666666</c:v>
                </c:pt>
              </c:numCache>
            </c:numRef>
          </c:val>
        </c:ser>
        <c:ser>
          <c:idx val="2"/>
          <c:order val="2"/>
          <c:tx>
            <c:strRef>
              <c:f>Analysis!$N$105</c:f>
              <c:strCache>
                <c:ptCount val="1"/>
                <c:pt idx="0">
                  <c:v>Navigation</c:v>
                </c:pt>
              </c:strCache>
            </c:strRef>
          </c:tx>
          <c:invertIfNegative val="0"/>
          <c:cat>
            <c:strRef>
              <c:f>Analysis!$K$106:$K$113</c:f>
              <c:strCache>
                <c:ptCount val="8"/>
                <c:pt idx="0">
                  <c:v>Communicate with other providers about clients</c:v>
                </c:pt>
                <c:pt idx="1">
                  <c:v>Check client housing status</c:v>
                </c:pt>
                <c:pt idx="2">
                  <c:v>Check client health indicators </c:v>
                </c:pt>
                <c:pt idx="3">
                  <c:v>Input client housing information</c:v>
                </c:pt>
                <c:pt idx="4">
                  <c:v>Input health indicators (e.g., viral load</c:v>
                </c:pt>
                <c:pt idx="5">
                  <c:v>Receive prompts or reminders </c:v>
                </c:pt>
                <c:pt idx="6">
                  <c:v>Other</c:v>
                </c:pt>
                <c:pt idx="7">
                  <c:v>Not used the data system</c:v>
                </c:pt>
              </c:strCache>
            </c:strRef>
          </c:cat>
          <c:val>
            <c:numRef>
              <c:f>Analysis!$N$106:$N$113</c:f>
              <c:numCache>
                <c:formatCode>###0.0%</c:formatCode>
                <c:ptCount val="8"/>
                <c:pt idx="0">
                  <c:v>0.7142857142857143</c:v>
                </c:pt>
                <c:pt idx="1">
                  <c:v>0.28571428571428575</c:v>
                </c:pt>
                <c:pt idx="2">
                  <c:v>0.8571428571428571</c:v>
                </c:pt>
                <c:pt idx="3">
                  <c:v>0.57142857142857151</c:v>
                </c:pt>
                <c:pt idx="4">
                  <c:v>0.7142857142857143</c:v>
                </c:pt>
                <c:pt idx="5">
                  <c:v>0.14285714285714288</c:v>
                </c:pt>
                <c:pt idx="6">
                  <c:v>0.14285714285714288</c:v>
                </c:pt>
                <c:pt idx="7">
                  <c:v>0</c:v>
                </c:pt>
              </c:numCache>
            </c:numRef>
          </c:val>
        </c:ser>
        <c:ser>
          <c:idx val="3"/>
          <c:order val="3"/>
          <c:tx>
            <c:strRef>
              <c:f>Analysis!$O$105</c:f>
              <c:strCache>
                <c:ptCount val="1"/>
                <c:pt idx="0">
                  <c:v>All roles%</c:v>
                </c:pt>
              </c:strCache>
            </c:strRef>
          </c:tx>
          <c:invertIfNegative val="0"/>
          <c:cat>
            <c:strRef>
              <c:f>Analysis!$K$106:$K$113</c:f>
              <c:strCache>
                <c:ptCount val="8"/>
                <c:pt idx="0">
                  <c:v>Communicate with other providers about clients</c:v>
                </c:pt>
                <c:pt idx="1">
                  <c:v>Check client housing status</c:v>
                </c:pt>
                <c:pt idx="2">
                  <c:v>Check client health indicators </c:v>
                </c:pt>
                <c:pt idx="3">
                  <c:v>Input client housing information</c:v>
                </c:pt>
                <c:pt idx="4">
                  <c:v>Input health indicators (e.g., viral load</c:v>
                </c:pt>
                <c:pt idx="5">
                  <c:v>Receive prompts or reminders </c:v>
                </c:pt>
                <c:pt idx="6">
                  <c:v>Other</c:v>
                </c:pt>
                <c:pt idx="7">
                  <c:v>Not used the data system</c:v>
                </c:pt>
              </c:strCache>
            </c:strRef>
          </c:cat>
          <c:val>
            <c:numRef>
              <c:f>Analysis!$O$106:$O$113</c:f>
              <c:numCache>
                <c:formatCode>0%</c:formatCode>
                <c:ptCount val="8"/>
                <c:pt idx="0">
                  <c:v>0.37</c:v>
                </c:pt>
                <c:pt idx="1">
                  <c:v>0.17</c:v>
                </c:pt>
                <c:pt idx="2">
                  <c:v>0.53</c:v>
                </c:pt>
                <c:pt idx="3">
                  <c:v>0.4</c:v>
                </c:pt>
                <c:pt idx="4">
                  <c:v>0.53333333333333333</c:v>
                </c:pt>
                <c:pt idx="5">
                  <c:v>0.1</c:v>
                </c:pt>
                <c:pt idx="6">
                  <c:v>0.03</c:v>
                </c:pt>
                <c:pt idx="7">
                  <c:v>0.23</c:v>
                </c:pt>
              </c:numCache>
            </c:numRef>
          </c:val>
        </c:ser>
        <c:dLbls>
          <c:showLegendKey val="0"/>
          <c:showVal val="0"/>
          <c:showCatName val="0"/>
          <c:showSerName val="0"/>
          <c:showPercent val="0"/>
          <c:showBubbleSize val="0"/>
        </c:dLbls>
        <c:gapWidth val="150"/>
        <c:axId val="317364224"/>
        <c:axId val="230123776"/>
      </c:barChart>
      <c:catAx>
        <c:axId val="317364224"/>
        <c:scaling>
          <c:orientation val="minMax"/>
        </c:scaling>
        <c:delete val="0"/>
        <c:axPos val="l"/>
        <c:majorTickMark val="out"/>
        <c:minorTickMark val="none"/>
        <c:tickLblPos val="nextTo"/>
        <c:txPr>
          <a:bodyPr/>
          <a:lstStyle/>
          <a:p>
            <a:pPr>
              <a:defRPr sz="1400" baseline="0">
                <a:latin typeface="Arial" panose="020B0604020202020204" pitchFamily="34" charset="0"/>
              </a:defRPr>
            </a:pPr>
            <a:endParaRPr lang="en-US"/>
          </a:p>
        </c:txPr>
        <c:crossAx val="230123776"/>
        <c:crosses val="autoZero"/>
        <c:auto val="1"/>
        <c:lblAlgn val="ctr"/>
        <c:lblOffset val="100"/>
        <c:noMultiLvlLbl val="0"/>
      </c:catAx>
      <c:valAx>
        <c:axId val="230123776"/>
        <c:scaling>
          <c:orientation val="minMax"/>
        </c:scaling>
        <c:delete val="0"/>
        <c:axPos val="b"/>
        <c:majorGridlines/>
        <c:numFmt formatCode="###0.0%" sourceLinked="1"/>
        <c:majorTickMark val="out"/>
        <c:minorTickMark val="none"/>
        <c:tickLblPos val="nextTo"/>
        <c:crossAx val="317364224"/>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 Participants </a:t>
            </a:r>
            <a:r>
              <a:rPr lang="en-US" dirty="0" smtClean="0"/>
              <a:t>in </a:t>
            </a:r>
            <a:r>
              <a:rPr lang="en-US" dirty="0"/>
              <a:t>Peer-led sessions </a:t>
            </a:r>
          </a:p>
        </c:rich>
      </c:tx>
      <c:layout>
        <c:manualLayout>
          <c:xMode val="edge"/>
          <c:yMode val="edge"/>
          <c:x val="0.24156730408698912"/>
          <c:y val="2.3809523809523808E-2"/>
        </c:manualLayout>
      </c:layout>
      <c:overlay val="0"/>
    </c:title>
    <c:autoTitleDeleted val="0"/>
    <c:plotArea>
      <c:layout>
        <c:manualLayout>
          <c:layoutTarget val="inner"/>
          <c:xMode val="edge"/>
          <c:yMode val="edge"/>
          <c:x val="7.4470766585211332E-2"/>
          <c:y val="0.25417666541682288"/>
          <c:w val="0.88273161333556704"/>
          <c:h val="0.45378202724659417"/>
        </c:manualLayout>
      </c:layout>
      <c:barChart>
        <c:barDir val="col"/>
        <c:grouping val="clustered"/>
        <c:varyColors val="0"/>
        <c:ser>
          <c:idx val="0"/>
          <c:order val="0"/>
          <c:tx>
            <c:strRef>
              <c:f>Demographics!$I$2</c:f>
              <c:strCache>
                <c:ptCount val="1"/>
                <c:pt idx="0">
                  <c:v>N</c:v>
                </c:pt>
              </c:strCache>
            </c:strRef>
          </c:tx>
          <c:invertIfNegative val="0"/>
          <c:dLbls>
            <c:showLegendKey val="0"/>
            <c:showVal val="1"/>
            <c:showCatName val="0"/>
            <c:showSerName val="0"/>
            <c:showPercent val="0"/>
            <c:showBubbleSize val="0"/>
            <c:showLeaderLines val="0"/>
          </c:dLbls>
          <c:cat>
            <c:strRef>
              <c:f>Demographics!$H$3:$H$10</c:f>
              <c:strCache>
                <c:ptCount val="8"/>
                <c:pt idx="0">
                  <c:v>RW CM</c:v>
                </c:pt>
                <c:pt idx="1">
                  <c:v>Missing</c:v>
                </c:pt>
                <c:pt idx="2">
                  <c:v>Housing CM</c:v>
                </c:pt>
                <c:pt idx="3">
                  <c:v>Program Manager</c:v>
                </c:pt>
                <c:pt idx="4">
                  <c:v>MNT</c:v>
                </c:pt>
                <c:pt idx="5">
                  <c:v>EIS</c:v>
                </c:pt>
                <c:pt idx="6">
                  <c:v>Other</c:v>
                </c:pt>
                <c:pt idx="7">
                  <c:v>Navigator</c:v>
                </c:pt>
              </c:strCache>
            </c:strRef>
          </c:cat>
          <c:val>
            <c:numRef>
              <c:f>Demographics!$I$3:$I$10</c:f>
              <c:numCache>
                <c:formatCode>###0</c:formatCode>
                <c:ptCount val="8"/>
                <c:pt idx="0">
                  <c:v>39</c:v>
                </c:pt>
                <c:pt idx="1">
                  <c:v>29</c:v>
                </c:pt>
                <c:pt idx="2">
                  <c:v>19</c:v>
                </c:pt>
                <c:pt idx="3">
                  <c:v>5</c:v>
                </c:pt>
                <c:pt idx="4">
                  <c:v>3</c:v>
                </c:pt>
                <c:pt idx="5">
                  <c:v>2</c:v>
                </c:pt>
                <c:pt idx="6">
                  <c:v>2</c:v>
                </c:pt>
                <c:pt idx="7">
                  <c:v>1</c:v>
                </c:pt>
              </c:numCache>
            </c:numRef>
          </c:val>
        </c:ser>
        <c:dLbls>
          <c:showLegendKey val="0"/>
          <c:showVal val="0"/>
          <c:showCatName val="0"/>
          <c:showSerName val="0"/>
          <c:showPercent val="0"/>
          <c:showBubbleSize val="0"/>
        </c:dLbls>
        <c:gapWidth val="49"/>
        <c:overlap val="-25"/>
        <c:axId val="165809664"/>
        <c:axId val="209211328"/>
      </c:barChart>
      <c:catAx>
        <c:axId val="165809664"/>
        <c:scaling>
          <c:orientation val="minMax"/>
        </c:scaling>
        <c:delete val="0"/>
        <c:axPos val="b"/>
        <c:majorTickMark val="none"/>
        <c:minorTickMark val="none"/>
        <c:tickLblPos val="nextTo"/>
        <c:crossAx val="209211328"/>
        <c:crosses val="autoZero"/>
        <c:auto val="1"/>
        <c:lblAlgn val="ctr"/>
        <c:lblOffset val="100"/>
        <c:noMultiLvlLbl val="0"/>
      </c:catAx>
      <c:valAx>
        <c:axId val="209211328"/>
        <c:scaling>
          <c:orientation val="minMax"/>
        </c:scaling>
        <c:delete val="0"/>
        <c:axPos val="l"/>
        <c:majorGridlines/>
        <c:numFmt formatCode="###0" sourceLinked="1"/>
        <c:majorTickMark val="none"/>
        <c:minorTickMark val="none"/>
        <c:tickLblPos val="nextTo"/>
        <c:spPr>
          <a:ln w="9525">
            <a:noFill/>
          </a:ln>
        </c:spPr>
        <c:crossAx val="165809664"/>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93285214348207"/>
          <c:y val="5.1400554097404488E-2"/>
          <c:w val="0.8372346894138234"/>
          <c:h val="0.8326195683872849"/>
        </c:manualLayout>
      </c:layout>
      <c:barChart>
        <c:barDir val="col"/>
        <c:grouping val="percentStacked"/>
        <c:varyColors val="0"/>
        <c:ser>
          <c:idx val="0"/>
          <c:order val="0"/>
          <c:tx>
            <c:strRef>
              <c:f>Demographics!$AD$3</c:f>
              <c:strCache>
                <c:ptCount val="1"/>
                <c:pt idx="0">
                  <c:v>% Housing CM</c:v>
                </c:pt>
              </c:strCache>
            </c:strRef>
          </c:tx>
          <c:invertIfNegative val="0"/>
          <c:dLbls>
            <c:showLegendKey val="0"/>
            <c:showVal val="1"/>
            <c:showCatName val="0"/>
            <c:showSerName val="0"/>
            <c:showPercent val="0"/>
            <c:showBubbleSize val="0"/>
            <c:showLeaderLines val="0"/>
          </c:dLbls>
          <c:cat>
            <c:strRef>
              <c:f>Demographics!$AE$2:$AI$2</c:f>
              <c:strCache>
                <c:ptCount val="5"/>
                <c:pt idx="0">
                  <c:v>09/19/18</c:v>
                </c:pt>
                <c:pt idx="1">
                  <c:v>10/17/18</c:v>
                </c:pt>
                <c:pt idx="2">
                  <c:v>11/14/18</c:v>
                </c:pt>
                <c:pt idx="3">
                  <c:v>02/27/19</c:v>
                </c:pt>
                <c:pt idx="4">
                  <c:v>04/24/19</c:v>
                </c:pt>
              </c:strCache>
            </c:strRef>
          </c:cat>
          <c:val>
            <c:numRef>
              <c:f>Demographics!$AE$3:$AI$3</c:f>
              <c:numCache>
                <c:formatCode>0%</c:formatCode>
                <c:ptCount val="5"/>
                <c:pt idx="0">
                  <c:v>0.27272727272727298</c:v>
                </c:pt>
                <c:pt idx="1">
                  <c:v>0.29599999999999999</c:v>
                </c:pt>
                <c:pt idx="2">
                  <c:v>0.222</c:v>
                </c:pt>
                <c:pt idx="4">
                  <c:v>0.26700000000000002</c:v>
                </c:pt>
              </c:numCache>
            </c:numRef>
          </c:val>
        </c:ser>
        <c:ser>
          <c:idx val="1"/>
          <c:order val="1"/>
          <c:tx>
            <c:strRef>
              <c:f>Demographics!$AD$4</c:f>
              <c:strCache>
                <c:ptCount val="1"/>
                <c:pt idx="0">
                  <c:v>% RWCM</c:v>
                </c:pt>
              </c:strCache>
            </c:strRef>
          </c:tx>
          <c:invertIfNegative val="0"/>
          <c:dLbls>
            <c:showLegendKey val="0"/>
            <c:showVal val="1"/>
            <c:showCatName val="0"/>
            <c:showSerName val="0"/>
            <c:showPercent val="0"/>
            <c:showBubbleSize val="0"/>
            <c:showLeaderLines val="0"/>
          </c:dLbls>
          <c:cat>
            <c:strRef>
              <c:f>Demographics!$AE$2:$AI$2</c:f>
              <c:strCache>
                <c:ptCount val="5"/>
                <c:pt idx="0">
                  <c:v>09/19/18</c:v>
                </c:pt>
                <c:pt idx="1">
                  <c:v>10/17/18</c:v>
                </c:pt>
                <c:pt idx="2">
                  <c:v>11/14/18</c:v>
                </c:pt>
                <c:pt idx="3">
                  <c:v>02/27/19</c:v>
                </c:pt>
                <c:pt idx="4">
                  <c:v>04/24/19</c:v>
                </c:pt>
              </c:strCache>
            </c:strRef>
          </c:cat>
          <c:val>
            <c:numRef>
              <c:f>Demographics!$AE$4:$AI$4</c:f>
              <c:numCache>
                <c:formatCode>0%</c:formatCode>
                <c:ptCount val="5"/>
                <c:pt idx="0">
                  <c:v>0.54500000000000004</c:v>
                </c:pt>
                <c:pt idx="1">
                  <c:v>0.55600000000000005</c:v>
                </c:pt>
                <c:pt idx="2">
                  <c:v>0.47399999999999998</c:v>
                </c:pt>
                <c:pt idx="4">
                  <c:v>0.6</c:v>
                </c:pt>
              </c:numCache>
            </c:numRef>
          </c:val>
        </c:ser>
        <c:ser>
          <c:idx val="2"/>
          <c:order val="2"/>
          <c:tx>
            <c:strRef>
              <c:f>Demographics!$AD$5</c:f>
              <c:strCache>
                <c:ptCount val="1"/>
                <c:pt idx="0">
                  <c:v>% Other</c:v>
                </c:pt>
              </c:strCache>
            </c:strRef>
          </c:tx>
          <c:invertIfNegative val="0"/>
          <c:dLbls>
            <c:showLegendKey val="0"/>
            <c:showVal val="1"/>
            <c:showCatName val="0"/>
            <c:showSerName val="0"/>
            <c:showPercent val="0"/>
            <c:showBubbleSize val="0"/>
            <c:showLeaderLines val="0"/>
          </c:dLbls>
          <c:cat>
            <c:strRef>
              <c:f>Demographics!$AE$2:$AI$2</c:f>
              <c:strCache>
                <c:ptCount val="5"/>
                <c:pt idx="0">
                  <c:v>09/19/18</c:v>
                </c:pt>
                <c:pt idx="1">
                  <c:v>10/17/18</c:v>
                </c:pt>
                <c:pt idx="2">
                  <c:v>11/14/18</c:v>
                </c:pt>
                <c:pt idx="3">
                  <c:v>02/27/19</c:v>
                </c:pt>
                <c:pt idx="4">
                  <c:v>04/24/19</c:v>
                </c:pt>
              </c:strCache>
            </c:strRef>
          </c:cat>
          <c:val>
            <c:numRef>
              <c:f>Demographics!$AE$5:$AI$5</c:f>
              <c:numCache>
                <c:formatCode>0%</c:formatCode>
                <c:ptCount val="5"/>
                <c:pt idx="0">
                  <c:v>0.18227272727272692</c:v>
                </c:pt>
                <c:pt idx="1">
                  <c:v>0.14799999999999991</c:v>
                </c:pt>
                <c:pt idx="2">
                  <c:v>0.30400000000000005</c:v>
                </c:pt>
                <c:pt idx="4">
                  <c:v>0.13300000000000001</c:v>
                </c:pt>
              </c:numCache>
            </c:numRef>
          </c:val>
        </c:ser>
        <c:dLbls>
          <c:showLegendKey val="0"/>
          <c:showVal val="0"/>
          <c:showCatName val="0"/>
          <c:showSerName val="0"/>
          <c:showPercent val="0"/>
          <c:showBubbleSize val="0"/>
        </c:dLbls>
        <c:gapWidth val="45"/>
        <c:overlap val="100"/>
        <c:axId val="165808640"/>
        <c:axId val="170205184"/>
      </c:barChart>
      <c:catAx>
        <c:axId val="165808640"/>
        <c:scaling>
          <c:orientation val="minMax"/>
        </c:scaling>
        <c:delete val="0"/>
        <c:axPos val="b"/>
        <c:majorTickMark val="out"/>
        <c:minorTickMark val="none"/>
        <c:tickLblPos val="nextTo"/>
        <c:crossAx val="170205184"/>
        <c:crosses val="autoZero"/>
        <c:auto val="1"/>
        <c:lblAlgn val="ctr"/>
        <c:lblOffset val="100"/>
        <c:noMultiLvlLbl val="0"/>
      </c:catAx>
      <c:valAx>
        <c:axId val="170205184"/>
        <c:scaling>
          <c:orientation val="minMax"/>
        </c:scaling>
        <c:delete val="0"/>
        <c:axPos val="l"/>
        <c:majorGridlines/>
        <c:numFmt formatCode="0%" sourceLinked="1"/>
        <c:majorTickMark val="out"/>
        <c:minorTickMark val="none"/>
        <c:tickLblPos val="nextTo"/>
        <c:crossAx val="165808640"/>
        <c:crosses val="autoZero"/>
        <c:crossBetween val="between"/>
      </c:valAx>
    </c:plotArea>
    <c:legend>
      <c:legendPos val="r"/>
      <c:layout>
        <c:manualLayout>
          <c:xMode val="edge"/>
          <c:yMode val="edge"/>
          <c:x val="0.57927865266841649"/>
          <c:y val="0.21701662292213472"/>
          <c:w val="0.20961023622047248"/>
          <c:h val="0.25115157480314959"/>
        </c:manualLayout>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Length of time in Role</a:t>
            </a:r>
          </a:p>
        </c:rich>
      </c:tx>
      <c:layout/>
      <c:overlay val="0"/>
    </c:title>
    <c:autoTitleDeleted val="0"/>
    <c:plotArea>
      <c:layout>
        <c:manualLayout>
          <c:layoutTarget val="inner"/>
          <c:xMode val="edge"/>
          <c:yMode val="edge"/>
          <c:x val="7.7130436820397455E-2"/>
          <c:y val="0.21251292452079854"/>
          <c:w val="0.85587063130266594"/>
          <c:h val="0.59932195975503066"/>
        </c:manualLayout>
      </c:layout>
      <c:barChart>
        <c:barDir val="col"/>
        <c:grouping val="clustered"/>
        <c:varyColors val="0"/>
        <c:ser>
          <c:idx val="0"/>
          <c:order val="0"/>
          <c:tx>
            <c:strRef>
              <c:f>Demographics!$I$11</c:f>
              <c:strCache>
                <c:ptCount val="1"/>
                <c:pt idx="0">
                  <c:v>N</c:v>
                </c:pt>
              </c:strCache>
            </c:strRef>
          </c:tx>
          <c:invertIfNegative val="0"/>
          <c:dLbls>
            <c:showLegendKey val="0"/>
            <c:showVal val="1"/>
            <c:showCatName val="0"/>
            <c:showSerName val="0"/>
            <c:showPercent val="0"/>
            <c:showBubbleSize val="0"/>
            <c:showLeaderLines val="0"/>
          </c:dLbls>
          <c:cat>
            <c:strRef>
              <c:f>Demographics!$H$12:$H$17</c:f>
              <c:strCache>
                <c:ptCount val="6"/>
                <c:pt idx="0">
                  <c:v>&lt; 6 mo</c:v>
                </c:pt>
                <c:pt idx="1">
                  <c:v>6 - 12 months</c:v>
                </c:pt>
                <c:pt idx="2">
                  <c:v>1-2 years</c:v>
                </c:pt>
                <c:pt idx="3">
                  <c:v>3-5 years</c:v>
                </c:pt>
                <c:pt idx="4">
                  <c:v>&gt; 5 years</c:v>
                </c:pt>
                <c:pt idx="5">
                  <c:v>Missing</c:v>
                </c:pt>
              </c:strCache>
            </c:strRef>
          </c:cat>
          <c:val>
            <c:numRef>
              <c:f>Demographics!$I$12:$I$17</c:f>
              <c:numCache>
                <c:formatCode>###0</c:formatCode>
                <c:ptCount val="6"/>
                <c:pt idx="0">
                  <c:v>8</c:v>
                </c:pt>
                <c:pt idx="1">
                  <c:v>4</c:v>
                </c:pt>
                <c:pt idx="2">
                  <c:v>14</c:v>
                </c:pt>
                <c:pt idx="3">
                  <c:v>5</c:v>
                </c:pt>
                <c:pt idx="4">
                  <c:v>41</c:v>
                </c:pt>
                <c:pt idx="5">
                  <c:v>28</c:v>
                </c:pt>
              </c:numCache>
            </c:numRef>
          </c:val>
        </c:ser>
        <c:dLbls>
          <c:showLegendKey val="0"/>
          <c:showVal val="0"/>
          <c:showCatName val="0"/>
          <c:showSerName val="0"/>
          <c:showPercent val="0"/>
          <c:showBubbleSize val="0"/>
        </c:dLbls>
        <c:gapWidth val="150"/>
        <c:axId val="170389504"/>
        <c:axId val="170209216"/>
      </c:barChart>
      <c:catAx>
        <c:axId val="170389504"/>
        <c:scaling>
          <c:orientation val="minMax"/>
        </c:scaling>
        <c:delete val="0"/>
        <c:axPos val="b"/>
        <c:majorTickMark val="out"/>
        <c:minorTickMark val="none"/>
        <c:tickLblPos val="nextTo"/>
        <c:crossAx val="170209216"/>
        <c:crosses val="autoZero"/>
        <c:auto val="1"/>
        <c:lblAlgn val="ctr"/>
        <c:lblOffset val="100"/>
        <c:noMultiLvlLbl val="0"/>
      </c:catAx>
      <c:valAx>
        <c:axId val="170209216"/>
        <c:scaling>
          <c:orientation val="minMax"/>
        </c:scaling>
        <c:delete val="0"/>
        <c:axPos val="l"/>
        <c:majorGridlines/>
        <c:numFmt formatCode="###0" sourceLinked="1"/>
        <c:majorTickMark val="out"/>
        <c:minorTickMark val="none"/>
        <c:tickLblPos val="nextTo"/>
        <c:crossAx val="170389504"/>
        <c:crosses val="autoZero"/>
        <c:crossBetween val="between"/>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Demographics!$W$47</c:f>
              <c:strCache>
                <c:ptCount val="1"/>
                <c:pt idx="0">
                  <c:v>&lt; 6 mo</c:v>
                </c:pt>
              </c:strCache>
            </c:strRef>
          </c:tx>
          <c:invertIfNegative val="0"/>
          <c:dLbls>
            <c:showLegendKey val="0"/>
            <c:showVal val="1"/>
            <c:showCatName val="0"/>
            <c:showSerName val="0"/>
            <c:showPercent val="0"/>
            <c:showBubbleSize val="0"/>
            <c:showLeaderLines val="0"/>
          </c:dLbls>
          <c:cat>
            <c:strRef>
              <c:f>Demographics!$X$46:$AB$46</c:f>
              <c:strCache>
                <c:ptCount val="5"/>
                <c:pt idx="0">
                  <c:v>09/19/18</c:v>
                </c:pt>
                <c:pt idx="1">
                  <c:v>10/17/18</c:v>
                </c:pt>
                <c:pt idx="2">
                  <c:v>11/14/18</c:v>
                </c:pt>
                <c:pt idx="3">
                  <c:v>02/27/19</c:v>
                </c:pt>
                <c:pt idx="4">
                  <c:v>04/24/19</c:v>
                </c:pt>
              </c:strCache>
            </c:strRef>
          </c:cat>
          <c:val>
            <c:numRef>
              <c:f>Demographics!$X$47:$AB$47</c:f>
              <c:numCache>
                <c:formatCode>0.0%</c:formatCode>
                <c:ptCount val="5"/>
                <c:pt idx="1">
                  <c:v>0.107142857142857</c:v>
                </c:pt>
                <c:pt idx="2">
                  <c:v>0.105263157894737</c:v>
                </c:pt>
                <c:pt idx="4">
                  <c:v>0.17647058823529399</c:v>
                </c:pt>
              </c:numCache>
            </c:numRef>
          </c:val>
        </c:ser>
        <c:ser>
          <c:idx val="1"/>
          <c:order val="1"/>
          <c:tx>
            <c:strRef>
              <c:f>Demographics!$W$48</c:f>
              <c:strCache>
                <c:ptCount val="1"/>
                <c:pt idx="0">
                  <c:v>6 - 12 mo</c:v>
                </c:pt>
              </c:strCache>
            </c:strRef>
          </c:tx>
          <c:invertIfNegative val="0"/>
          <c:dLbls>
            <c:showLegendKey val="0"/>
            <c:showVal val="1"/>
            <c:showCatName val="0"/>
            <c:showSerName val="0"/>
            <c:showPercent val="0"/>
            <c:showBubbleSize val="0"/>
            <c:showLeaderLines val="0"/>
          </c:dLbls>
          <c:cat>
            <c:strRef>
              <c:f>Demographics!$X$46:$AB$46</c:f>
              <c:strCache>
                <c:ptCount val="5"/>
                <c:pt idx="0">
                  <c:v>09/19/18</c:v>
                </c:pt>
                <c:pt idx="1">
                  <c:v>10/17/18</c:v>
                </c:pt>
                <c:pt idx="2">
                  <c:v>11/14/18</c:v>
                </c:pt>
                <c:pt idx="3">
                  <c:v>02/27/19</c:v>
                </c:pt>
                <c:pt idx="4">
                  <c:v>04/24/19</c:v>
                </c:pt>
              </c:strCache>
            </c:strRef>
          </c:cat>
          <c:val>
            <c:numRef>
              <c:f>Demographics!$X$48:$AB$48</c:f>
              <c:numCache>
                <c:formatCode>0.0%</c:formatCode>
                <c:ptCount val="5"/>
                <c:pt idx="1">
                  <c:v>3.5714285714285698E-2</c:v>
                </c:pt>
                <c:pt idx="4">
                  <c:v>0.17647058823529399</c:v>
                </c:pt>
              </c:numCache>
            </c:numRef>
          </c:val>
        </c:ser>
        <c:ser>
          <c:idx val="2"/>
          <c:order val="2"/>
          <c:tx>
            <c:strRef>
              <c:f>Demographics!$W$49</c:f>
              <c:strCache>
                <c:ptCount val="1"/>
                <c:pt idx="0">
                  <c:v>1-2 years</c:v>
                </c:pt>
              </c:strCache>
            </c:strRef>
          </c:tx>
          <c:invertIfNegative val="0"/>
          <c:dLbls>
            <c:showLegendKey val="0"/>
            <c:showVal val="1"/>
            <c:showCatName val="0"/>
            <c:showSerName val="0"/>
            <c:showPercent val="0"/>
            <c:showBubbleSize val="0"/>
            <c:showLeaderLines val="0"/>
          </c:dLbls>
          <c:cat>
            <c:strRef>
              <c:f>Demographics!$X$46:$AB$46</c:f>
              <c:strCache>
                <c:ptCount val="5"/>
                <c:pt idx="0">
                  <c:v>09/19/18</c:v>
                </c:pt>
                <c:pt idx="1">
                  <c:v>10/17/18</c:v>
                </c:pt>
                <c:pt idx="2">
                  <c:v>11/14/18</c:v>
                </c:pt>
                <c:pt idx="3">
                  <c:v>02/27/19</c:v>
                </c:pt>
                <c:pt idx="4">
                  <c:v>04/24/19</c:v>
                </c:pt>
              </c:strCache>
            </c:strRef>
          </c:cat>
          <c:val>
            <c:numRef>
              <c:f>Demographics!$X$49:$AB$49</c:f>
              <c:numCache>
                <c:formatCode>0.0%</c:formatCode>
                <c:ptCount val="5"/>
                <c:pt idx="0">
                  <c:v>0.230769230769231</c:v>
                </c:pt>
                <c:pt idx="1">
                  <c:v>0.107142857142857</c:v>
                </c:pt>
                <c:pt idx="2">
                  <c:v>0.26315789473684198</c:v>
                </c:pt>
                <c:pt idx="4">
                  <c:v>0.17647058823529399</c:v>
                </c:pt>
              </c:numCache>
            </c:numRef>
          </c:val>
        </c:ser>
        <c:ser>
          <c:idx val="3"/>
          <c:order val="3"/>
          <c:tx>
            <c:strRef>
              <c:f>Demographics!$W$50</c:f>
              <c:strCache>
                <c:ptCount val="1"/>
                <c:pt idx="0">
                  <c:v>3-5 years</c:v>
                </c:pt>
              </c:strCache>
            </c:strRef>
          </c:tx>
          <c:invertIfNegative val="0"/>
          <c:dLbls>
            <c:showLegendKey val="0"/>
            <c:showVal val="1"/>
            <c:showCatName val="0"/>
            <c:showSerName val="0"/>
            <c:showPercent val="0"/>
            <c:showBubbleSize val="0"/>
            <c:showLeaderLines val="0"/>
          </c:dLbls>
          <c:cat>
            <c:strRef>
              <c:f>Demographics!$X$46:$AB$46</c:f>
              <c:strCache>
                <c:ptCount val="5"/>
                <c:pt idx="0">
                  <c:v>09/19/18</c:v>
                </c:pt>
                <c:pt idx="1">
                  <c:v>10/17/18</c:v>
                </c:pt>
                <c:pt idx="2">
                  <c:v>11/14/18</c:v>
                </c:pt>
                <c:pt idx="3">
                  <c:v>02/27/19</c:v>
                </c:pt>
                <c:pt idx="4">
                  <c:v>04/24/19</c:v>
                </c:pt>
              </c:strCache>
            </c:strRef>
          </c:cat>
          <c:val>
            <c:numRef>
              <c:f>Demographics!$X$50:$AB$50</c:f>
              <c:numCache>
                <c:formatCode>0.0%</c:formatCode>
                <c:ptCount val="5"/>
                <c:pt idx="0">
                  <c:v>7.69230769230769E-2</c:v>
                </c:pt>
                <c:pt idx="1">
                  <c:v>3.5714285714285698E-2</c:v>
                </c:pt>
                <c:pt idx="2">
                  <c:v>0.105263157894737</c:v>
                </c:pt>
                <c:pt idx="4">
                  <c:v>5.8823529411764698E-2</c:v>
                </c:pt>
              </c:numCache>
            </c:numRef>
          </c:val>
        </c:ser>
        <c:ser>
          <c:idx val="4"/>
          <c:order val="4"/>
          <c:tx>
            <c:strRef>
              <c:f>Demographics!$W$51</c:f>
              <c:strCache>
                <c:ptCount val="1"/>
                <c:pt idx="0">
                  <c:v>&gt; 5 years</c:v>
                </c:pt>
              </c:strCache>
            </c:strRef>
          </c:tx>
          <c:invertIfNegative val="0"/>
          <c:dLbls>
            <c:showLegendKey val="0"/>
            <c:showVal val="1"/>
            <c:showCatName val="0"/>
            <c:showSerName val="0"/>
            <c:showPercent val="0"/>
            <c:showBubbleSize val="0"/>
            <c:showLeaderLines val="0"/>
          </c:dLbls>
          <c:cat>
            <c:strRef>
              <c:f>Demographics!$X$46:$AB$46</c:f>
              <c:strCache>
                <c:ptCount val="5"/>
                <c:pt idx="0">
                  <c:v>09/19/18</c:v>
                </c:pt>
                <c:pt idx="1">
                  <c:v>10/17/18</c:v>
                </c:pt>
                <c:pt idx="2">
                  <c:v>11/14/18</c:v>
                </c:pt>
                <c:pt idx="3">
                  <c:v>02/27/19</c:v>
                </c:pt>
                <c:pt idx="4">
                  <c:v>04/24/19</c:v>
                </c:pt>
              </c:strCache>
            </c:strRef>
          </c:cat>
          <c:val>
            <c:numRef>
              <c:f>Demographics!$X$51:$AB$51</c:f>
              <c:numCache>
                <c:formatCode>0.0%</c:formatCode>
                <c:ptCount val="5"/>
                <c:pt idx="0">
                  <c:v>0.53846153846153799</c:v>
                </c:pt>
                <c:pt idx="1">
                  <c:v>0.67857142857142905</c:v>
                </c:pt>
                <c:pt idx="2">
                  <c:v>0.47368421052631599</c:v>
                </c:pt>
                <c:pt idx="4">
                  <c:v>0.35294117647058798</c:v>
                </c:pt>
              </c:numCache>
            </c:numRef>
          </c:val>
        </c:ser>
        <c:ser>
          <c:idx val="5"/>
          <c:order val="5"/>
          <c:tx>
            <c:strRef>
              <c:f>Demographics!$W$52</c:f>
              <c:strCache>
                <c:ptCount val="1"/>
                <c:pt idx="0">
                  <c:v>Missing</c:v>
                </c:pt>
              </c:strCache>
            </c:strRef>
          </c:tx>
          <c:invertIfNegative val="0"/>
          <c:dLbls>
            <c:showLegendKey val="0"/>
            <c:showVal val="1"/>
            <c:showCatName val="0"/>
            <c:showSerName val="0"/>
            <c:showPercent val="0"/>
            <c:showBubbleSize val="0"/>
            <c:showLeaderLines val="0"/>
          </c:dLbls>
          <c:cat>
            <c:strRef>
              <c:f>Demographics!$X$46:$AB$46</c:f>
              <c:strCache>
                <c:ptCount val="5"/>
                <c:pt idx="0">
                  <c:v>09/19/18</c:v>
                </c:pt>
                <c:pt idx="1">
                  <c:v>10/17/18</c:v>
                </c:pt>
                <c:pt idx="2">
                  <c:v>11/14/18</c:v>
                </c:pt>
                <c:pt idx="3">
                  <c:v>02/27/19</c:v>
                </c:pt>
                <c:pt idx="4">
                  <c:v>04/24/19</c:v>
                </c:pt>
              </c:strCache>
            </c:strRef>
          </c:cat>
          <c:val>
            <c:numRef>
              <c:f>Demographics!$X$52:$AB$52</c:f>
              <c:numCache>
                <c:formatCode>0.0%</c:formatCode>
                <c:ptCount val="5"/>
                <c:pt idx="0">
                  <c:v>0.15384615384615399</c:v>
                </c:pt>
                <c:pt idx="1">
                  <c:v>3.5714285714285698E-2</c:v>
                </c:pt>
                <c:pt idx="2">
                  <c:v>5.2631578947368397E-2</c:v>
                </c:pt>
                <c:pt idx="3">
                  <c:v>1</c:v>
                </c:pt>
                <c:pt idx="4">
                  <c:v>5.8999999999999997E-2</c:v>
                </c:pt>
              </c:numCache>
            </c:numRef>
          </c:val>
        </c:ser>
        <c:dLbls>
          <c:showLegendKey val="0"/>
          <c:showVal val="0"/>
          <c:showCatName val="0"/>
          <c:showSerName val="0"/>
          <c:showPercent val="0"/>
          <c:showBubbleSize val="0"/>
        </c:dLbls>
        <c:gapWidth val="45"/>
        <c:overlap val="100"/>
        <c:axId val="170703360"/>
        <c:axId val="170211520"/>
      </c:barChart>
      <c:catAx>
        <c:axId val="170703360"/>
        <c:scaling>
          <c:orientation val="minMax"/>
        </c:scaling>
        <c:delete val="0"/>
        <c:axPos val="b"/>
        <c:majorTickMark val="out"/>
        <c:minorTickMark val="none"/>
        <c:tickLblPos val="nextTo"/>
        <c:crossAx val="170211520"/>
        <c:crosses val="autoZero"/>
        <c:auto val="1"/>
        <c:lblAlgn val="ctr"/>
        <c:lblOffset val="100"/>
        <c:noMultiLvlLbl val="0"/>
      </c:catAx>
      <c:valAx>
        <c:axId val="170211520"/>
        <c:scaling>
          <c:orientation val="minMax"/>
        </c:scaling>
        <c:delete val="0"/>
        <c:axPos val="l"/>
        <c:majorGridlines/>
        <c:numFmt formatCode="0%" sourceLinked="1"/>
        <c:majorTickMark val="out"/>
        <c:minorTickMark val="none"/>
        <c:tickLblPos val="nextTo"/>
        <c:crossAx val="170703360"/>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3768976983313662E-2"/>
          <c:y val="5.1400554097404488E-2"/>
          <c:w val="0.77302120323194889"/>
          <c:h val="0.8326195683872849"/>
        </c:manualLayout>
      </c:layout>
      <c:barChart>
        <c:barDir val="col"/>
        <c:grouping val="percentStacked"/>
        <c:varyColors val="0"/>
        <c:ser>
          <c:idx val="0"/>
          <c:order val="0"/>
          <c:tx>
            <c:strRef>
              <c:f>'Role Analysis'!$L$9</c:f>
              <c:strCache>
                <c:ptCount val="1"/>
                <c:pt idx="0">
                  <c:v>I already knew all the information</c:v>
                </c:pt>
              </c:strCache>
            </c:strRef>
          </c:tx>
          <c:invertIfNegative val="0"/>
          <c:cat>
            <c:strRef>
              <c:f>'Role Analysis'!$M$8:$P$8</c:f>
              <c:strCache>
                <c:ptCount val="4"/>
                <c:pt idx="0">
                  <c:v>Housing CM</c:v>
                </c:pt>
                <c:pt idx="1">
                  <c:v>RW CM</c:v>
                </c:pt>
                <c:pt idx="2">
                  <c:v>Other</c:v>
                </c:pt>
                <c:pt idx="3">
                  <c:v>Total</c:v>
                </c:pt>
              </c:strCache>
            </c:strRef>
          </c:cat>
          <c:val>
            <c:numRef>
              <c:f>'Role Analysis'!$M$9:$P$9</c:f>
              <c:numCache>
                <c:formatCode>###0.0%</c:formatCode>
                <c:ptCount val="4"/>
                <c:pt idx="0">
                  <c:v>0</c:v>
                </c:pt>
                <c:pt idx="1">
                  <c:v>0</c:v>
                </c:pt>
                <c:pt idx="2">
                  <c:v>0</c:v>
                </c:pt>
                <c:pt idx="3">
                  <c:v>0.01</c:v>
                </c:pt>
              </c:numCache>
            </c:numRef>
          </c:val>
        </c:ser>
        <c:ser>
          <c:idx val="1"/>
          <c:order val="1"/>
          <c:tx>
            <c:strRef>
              <c:f>'Role Analysis'!$L$10</c:f>
              <c:strCache>
                <c:ptCount val="1"/>
                <c:pt idx="0">
                  <c:v>I learned a few new things </c:v>
                </c:pt>
              </c:strCache>
            </c:strRef>
          </c:tx>
          <c:spPr>
            <a:solidFill>
              <a:schemeClr val="accent2"/>
            </a:solidFill>
          </c:spPr>
          <c:invertIfNegative val="0"/>
          <c:dLbls>
            <c:showLegendKey val="0"/>
            <c:showVal val="1"/>
            <c:showCatName val="0"/>
            <c:showSerName val="0"/>
            <c:showPercent val="0"/>
            <c:showBubbleSize val="0"/>
            <c:showLeaderLines val="0"/>
          </c:dLbls>
          <c:cat>
            <c:strRef>
              <c:f>'Role Analysis'!$M$8:$P$8</c:f>
              <c:strCache>
                <c:ptCount val="4"/>
                <c:pt idx="0">
                  <c:v>Housing CM</c:v>
                </c:pt>
                <c:pt idx="1">
                  <c:v>RW CM</c:v>
                </c:pt>
                <c:pt idx="2">
                  <c:v>Other</c:v>
                </c:pt>
                <c:pt idx="3">
                  <c:v>Total</c:v>
                </c:pt>
              </c:strCache>
            </c:strRef>
          </c:cat>
          <c:val>
            <c:numRef>
              <c:f>'Role Analysis'!$M$10:$P$10</c:f>
              <c:numCache>
                <c:formatCode>###0.0%</c:formatCode>
                <c:ptCount val="4"/>
                <c:pt idx="0">
                  <c:v>0.57894736842105265</c:v>
                </c:pt>
                <c:pt idx="1">
                  <c:v>0.5641025641025641</c:v>
                </c:pt>
                <c:pt idx="2">
                  <c:v>0.53846153846153844</c:v>
                </c:pt>
                <c:pt idx="3">
                  <c:v>0.55000000000000004</c:v>
                </c:pt>
              </c:numCache>
            </c:numRef>
          </c:val>
        </c:ser>
        <c:ser>
          <c:idx val="2"/>
          <c:order val="2"/>
          <c:tx>
            <c:strRef>
              <c:f>'Role Analysis'!$L$11</c:f>
              <c:strCache>
                <c:ptCount val="1"/>
                <c:pt idx="0">
                  <c:v>Some of the information presented was new </c:v>
                </c:pt>
              </c:strCache>
            </c:strRef>
          </c:tx>
          <c:invertIfNegative val="0"/>
          <c:dLbls>
            <c:showLegendKey val="0"/>
            <c:showVal val="1"/>
            <c:showCatName val="0"/>
            <c:showSerName val="0"/>
            <c:showPercent val="0"/>
            <c:showBubbleSize val="0"/>
            <c:showLeaderLines val="0"/>
          </c:dLbls>
          <c:cat>
            <c:strRef>
              <c:f>'Role Analysis'!$M$8:$P$8</c:f>
              <c:strCache>
                <c:ptCount val="4"/>
                <c:pt idx="0">
                  <c:v>Housing CM</c:v>
                </c:pt>
                <c:pt idx="1">
                  <c:v>RW CM</c:v>
                </c:pt>
                <c:pt idx="2">
                  <c:v>Other</c:v>
                </c:pt>
                <c:pt idx="3">
                  <c:v>Total</c:v>
                </c:pt>
              </c:strCache>
            </c:strRef>
          </c:cat>
          <c:val>
            <c:numRef>
              <c:f>'Role Analysis'!$M$11:$P$11</c:f>
              <c:numCache>
                <c:formatCode>###0.0%</c:formatCode>
                <c:ptCount val="4"/>
                <c:pt idx="0">
                  <c:v>0.26315789473684209</c:v>
                </c:pt>
                <c:pt idx="1">
                  <c:v>0.30769230769230771</c:v>
                </c:pt>
                <c:pt idx="2">
                  <c:v>0.15384615384615385</c:v>
                </c:pt>
                <c:pt idx="3">
                  <c:v>0.28999999999999998</c:v>
                </c:pt>
              </c:numCache>
            </c:numRef>
          </c:val>
        </c:ser>
        <c:ser>
          <c:idx val="3"/>
          <c:order val="3"/>
          <c:tx>
            <c:strRef>
              <c:f>'Role Analysis'!$L$12</c:f>
              <c:strCache>
                <c:ptCount val="1"/>
                <c:pt idx="0">
                  <c:v>Most of the material presented was new </c:v>
                </c:pt>
              </c:strCache>
            </c:strRef>
          </c:tx>
          <c:invertIfNegative val="0"/>
          <c:dLbls>
            <c:showLegendKey val="0"/>
            <c:showVal val="1"/>
            <c:showCatName val="0"/>
            <c:showSerName val="0"/>
            <c:showPercent val="0"/>
            <c:showBubbleSize val="0"/>
            <c:showLeaderLines val="0"/>
          </c:dLbls>
          <c:cat>
            <c:strRef>
              <c:f>'Role Analysis'!$M$8:$P$8</c:f>
              <c:strCache>
                <c:ptCount val="4"/>
                <c:pt idx="0">
                  <c:v>Housing CM</c:v>
                </c:pt>
                <c:pt idx="1">
                  <c:v>RW CM</c:v>
                </c:pt>
                <c:pt idx="2">
                  <c:v>Other</c:v>
                </c:pt>
                <c:pt idx="3">
                  <c:v>Total</c:v>
                </c:pt>
              </c:strCache>
            </c:strRef>
          </c:cat>
          <c:val>
            <c:numRef>
              <c:f>'Role Analysis'!$M$12:$P$12</c:f>
              <c:numCache>
                <c:formatCode>###0.0%</c:formatCode>
                <c:ptCount val="4"/>
                <c:pt idx="0">
                  <c:v>0.15789473684210525</c:v>
                </c:pt>
                <c:pt idx="1">
                  <c:v>0.12820512820512819</c:v>
                </c:pt>
                <c:pt idx="2">
                  <c:v>0.30769230769230771</c:v>
                </c:pt>
                <c:pt idx="3">
                  <c:v>0.15</c:v>
                </c:pt>
              </c:numCache>
            </c:numRef>
          </c:val>
        </c:ser>
        <c:dLbls>
          <c:showLegendKey val="0"/>
          <c:showVal val="0"/>
          <c:showCatName val="0"/>
          <c:showSerName val="0"/>
          <c:showPercent val="0"/>
          <c:showBubbleSize val="0"/>
        </c:dLbls>
        <c:gapWidth val="45"/>
        <c:overlap val="100"/>
        <c:axId val="170530816"/>
        <c:axId val="209214784"/>
      </c:barChart>
      <c:catAx>
        <c:axId val="170530816"/>
        <c:scaling>
          <c:orientation val="minMax"/>
        </c:scaling>
        <c:delete val="0"/>
        <c:axPos val="b"/>
        <c:majorTickMark val="out"/>
        <c:minorTickMark val="none"/>
        <c:tickLblPos val="nextTo"/>
        <c:crossAx val="209214784"/>
        <c:crosses val="autoZero"/>
        <c:auto val="1"/>
        <c:lblAlgn val="ctr"/>
        <c:lblOffset val="100"/>
        <c:noMultiLvlLbl val="0"/>
      </c:catAx>
      <c:valAx>
        <c:axId val="209214784"/>
        <c:scaling>
          <c:orientation val="minMax"/>
        </c:scaling>
        <c:delete val="0"/>
        <c:axPos val="l"/>
        <c:majorGridlines/>
        <c:numFmt formatCode="0%" sourceLinked="1"/>
        <c:majorTickMark val="out"/>
        <c:minorTickMark val="none"/>
        <c:tickLblPos val="nextTo"/>
        <c:crossAx val="170530816"/>
        <c:crosses val="autoZero"/>
        <c:crossBetween val="between"/>
      </c:valAx>
    </c:plotArea>
    <c:plotVisOnly val="1"/>
    <c:dispBlanksAs val="gap"/>
    <c:showDLblsOverMax val="0"/>
  </c:chart>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2A038A5-7FFE-4391-922A-4B211FA6F281}" type="datetimeFigureOut">
              <a:rPr lang="en-US" smtClean="0"/>
              <a:t>8/7/2019</a:t>
            </a:fld>
            <a:endParaRPr lang="en-US"/>
          </a:p>
        </p:txBody>
      </p:sp>
      <p:sp>
        <p:nvSpPr>
          <p:cNvPr id="8" name="Slide Number Placeholder 7"/>
          <p:cNvSpPr>
            <a:spLocks noGrp="1"/>
          </p:cNvSpPr>
          <p:nvPr>
            <p:ph type="sldNum" sz="quarter" idx="11"/>
          </p:nvPr>
        </p:nvSpPr>
        <p:spPr/>
        <p:txBody>
          <a:bodyPr/>
          <a:lstStyle/>
          <a:p>
            <a:fld id="{8048C728-05C9-457E-947F-07485BC08CF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A038A5-7FFE-4391-922A-4B211FA6F281}"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8C728-05C9-457E-947F-07485BC08CF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A038A5-7FFE-4391-922A-4B211FA6F281}"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8C728-05C9-457E-947F-07485BC08CF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2A038A5-7FFE-4391-922A-4B211FA6F281}"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8C728-05C9-457E-947F-07485BC08CF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A038A5-7FFE-4391-922A-4B211FA6F281}"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8C728-05C9-457E-947F-07485BC08CFE}"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72A038A5-7FFE-4391-922A-4B211FA6F281}" type="datetimeFigureOut">
              <a:rPr lang="en-US" smtClean="0"/>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8C728-05C9-457E-947F-07485BC08CFE}"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2A038A5-7FFE-4391-922A-4B211FA6F281}" type="datetimeFigureOut">
              <a:rPr lang="en-US" smtClean="0"/>
              <a:t>8/7/2019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48C728-05C9-457E-947F-07485BC08CFE}"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2A038A5-7FFE-4391-922A-4B211FA6F281}" type="datetimeFigureOut">
              <a:rPr lang="en-US" smtClean="0"/>
              <a:t>8/7/2019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48C728-05C9-457E-947F-07485BC08CF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A038A5-7FFE-4391-922A-4B211FA6F281}" type="datetimeFigureOut">
              <a:rPr lang="en-US" smtClean="0"/>
              <a:t>8/7/2019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48C728-05C9-457E-947F-07485BC08C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A038A5-7FFE-4391-922A-4B211FA6F281}" type="datetimeFigureOut">
              <a:rPr lang="en-US" smtClean="0"/>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8C728-05C9-457E-947F-07485BC08CF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A038A5-7FFE-4391-922A-4B211FA6F281}" type="datetimeFigureOut">
              <a:rPr lang="en-US" smtClean="0"/>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8C728-05C9-457E-947F-07485BC08CF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2A038A5-7FFE-4391-922A-4B211FA6F281}" type="datetimeFigureOut">
              <a:rPr lang="en-US" smtClean="0"/>
              <a:t>8/7/2019</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048C728-05C9-457E-947F-07485BC08CF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DIG Local Evaluation</a:t>
            </a:r>
            <a:endParaRPr lang="en-US" dirty="0"/>
          </a:p>
        </p:txBody>
      </p:sp>
      <p:sp>
        <p:nvSpPr>
          <p:cNvPr id="5" name="Subtitle 4"/>
          <p:cNvSpPr>
            <a:spLocks noGrp="1"/>
          </p:cNvSpPr>
          <p:nvPr>
            <p:ph type="subTitle" idx="1"/>
          </p:nvPr>
        </p:nvSpPr>
        <p:spPr/>
        <p:txBody>
          <a:bodyPr>
            <a:normAutofit fontScale="92500" lnSpcReduction="10000"/>
          </a:bodyPr>
          <a:lstStyle/>
          <a:p>
            <a:r>
              <a:rPr lang="en-US" dirty="0" smtClean="0"/>
              <a:t>Provider Survey</a:t>
            </a:r>
          </a:p>
          <a:p>
            <a:r>
              <a:rPr lang="en-US" dirty="0" smtClean="0"/>
              <a:t>Peer-led sessions</a:t>
            </a:r>
          </a:p>
          <a:p>
            <a:r>
              <a:rPr lang="en-US" dirty="0" smtClean="0"/>
              <a:t>Initial remarks on local sites</a:t>
            </a:r>
            <a:endParaRPr lang="en-US" dirty="0"/>
          </a:p>
        </p:txBody>
      </p:sp>
    </p:spTree>
    <p:extLst>
      <p:ext uri="{BB962C8B-B14F-4D97-AF65-F5344CB8AC3E}">
        <p14:creationId xmlns:p14="http://schemas.microsoft.com/office/powerpoint/2010/main" val="1705446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09601"/>
            <a:ext cx="8229600" cy="4267200"/>
          </a:xfrm>
        </p:spPr>
        <p:txBody>
          <a:bodyPr/>
          <a:lstStyle/>
          <a:p>
            <a:r>
              <a:rPr lang="en-US" dirty="0" smtClean="0"/>
              <a:t>Peer </a:t>
            </a:r>
            <a:r>
              <a:rPr lang="en-US" dirty="0" smtClean="0"/>
              <a:t>led </a:t>
            </a:r>
            <a:r>
              <a:rPr lang="en-US" dirty="0" smtClean="0"/>
              <a:t>Sessions</a:t>
            </a:r>
            <a:endParaRPr lang="en-US" dirty="0"/>
          </a:p>
        </p:txBody>
      </p:sp>
      <p:sp>
        <p:nvSpPr>
          <p:cNvPr id="3" name="Subtitle 2"/>
          <p:cNvSpPr>
            <a:spLocks noGrp="1"/>
          </p:cNvSpPr>
          <p:nvPr>
            <p:ph type="subTitle" idx="1"/>
          </p:nvPr>
        </p:nvSpPr>
        <p:spPr/>
        <p:txBody>
          <a:bodyPr/>
          <a:lstStyle/>
          <a:p>
            <a:r>
              <a:rPr lang="en-US" dirty="0" smtClean="0"/>
              <a:t>9/18-4/19</a:t>
            </a:r>
          </a:p>
          <a:p>
            <a:r>
              <a:rPr lang="en-US" dirty="0" smtClean="0"/>
              <a:t>5 </a:t>
            </a:r>
            <a:r>
              <a:rPr lang="en-US" dirty="0" smtClean="0"/>
              <a:t>sessions </a:t>
            </a:r>
            <a:endParaRPr lang="en-US" dirty="0"/>
          </a:p>
        </p:txBody>
      </p:sp>
    </p:spTree>
    <p:extLst>
      <p:ext uri="{BB962C8B-B14F-4D97-AF65-F5344CB8AC3E}">
        <p14:creationId xmlns:p14="http://schemas.microsoft.com/office/powerpoint/2010/main" val="168355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200" dirty="0" smtClean="0"/>
              <a:t>Participation by role in Peer-led sessions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1495210"/>
              </p:ext>
            </p:extLst>
          </p:nvPr>
        </p:nvGraphicFramePr>
        <p:xfrm>
          <a:off x="76200" y="990600"/>
          <a:ext cx="32004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33400" y="5029200"/>
            <a:ext cx="2743200" cy="923330"/>
          </a:xfrm>
          <a:prstGeom prst="rect">
            <a:avLst/>
          </a:prstGeom>
          <a:noFill/>
        </p:spPr>
        <p:txBody>
          <a:bodyPr wrap="square" rtlCol="0">
            <a:spAutoFit/>
          </a:bodyPr>
          <a:lstStyle/>
          <a:p>
            <a:r>
              <a:rPr lang="en-US" dirty="0" smtClean="0"/>
              <a:t>Twice as many RW CM attend the sessions as Housing CM</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3417360052"/>
              </p:ext>
            </p:extLst>
          </p:nvPr>
        </p:nvGraphicFramePr>
        <p:xfrm>
          <a:off x="3810000" y="1752600"/>
          <a:ext cx="45720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7335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Participant Level </a:t>
            </a:r>
            <a:r>
              <a:rPr lang="en-US" sz="3200" dirty="0"/>
              <a:t>of experience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07024"/>
              </p:ext>
            </p:extLst>
          </p:nvPr>
        </p:nvGraphicFramePr>
        <p:xfrm>
          <a:off x="228600" y="1219200"/>
          <a:ext cx="2895600" cy="2514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57200" y="4114800"/>
            <a:ext cx="2743200" cy="1754326"/>
          </a:xfrm>
          <a:prstGeom prst="rect">
            <a:avLst/>
          </a:prstGeom>
          <a:noFill/>
        </p:spPr>
        <p:txBody>
          <a:bodyPr wrap="square" rtlCol="0">
            <a:spAutoFit/>
          </a:bodyPr>
          <a:lstStyle/>
          <a:p>
            <a:r>
              <a:rPr lang="en-US" dirty="0"/>
              <a:t>Earlier sessions were attended by more experienced participants while more recent sessions are more diverse</a:t>
            </a:r>
          </a:p>
          <a:p>
            <a:endParaRPr lang="en-US" dirty="0"/>
          </a:p>
        </p:txBody>
      </p:sp>
      <p:graphicFrame>
        <p:nvGraphicFramePr>
          <p:cNvPr id="8" name="Chart 7"/>
          <p:cNvGraphicFramePr>
            <a:graphicFrameLocks/>
          </p:cNvGraphicFramePr>
          <p:nvPr>
            <p:extLst>
              <p:ext uri="{D42A27DB-BD31-4B8C-83A1-F6EECF244321}">
                <p14:modId xmlns:p14="http://schemas.microsoft.com/office/powerpoint/2010/main" val="1076073378"/>
              </p:ext>
            </p:extLst>
          </p:nvPr>
        </p:nvGraphicFramePr>
        <p:xfrm>
          <a:off x="3429000" y="1752600"/>
          <a:ext cx="4876800" cy="358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0882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2163762"/>
          </a:xfrm>
        </p:spPr>
        <p:txBody>
          <a:bodyPr>
            <a:noAutofit/>
          </a:bodyPr>
          <a:lstStyle/>
          <a:p>
            <a:pPr algn="l">
              <a:lnSpc>
                <a:spcPct val="100000"/>
              </a:lnSpc>
            </a:pPr>
            <a:r>
              <a:rPr lang="en-US" sz="2400" dirty="0" smtClean="0"/>
              <a:t>1. Irrespective of their role, all participants learned new information at </a:t>
            </a:r>
            <a:r>
              <a:rPr lang="en-US" sz="2400" dirty="0" smtClean="0"/>
              <a:t>Peer-Led </a:t>
            </a:r>
            <a:r>
              <a:rPr lang="en-US" sz="2400" dirty="0" smtClean="0"/>
              <a:t>Sessions</a:t>
            </a:r>
            <a:r>
              <a:rPr lang="en-US" sz="2400" dirty="0" smtClean="0"/>
              <a:t>.</a:t>
            </a:r>
            <a:br>
              <a:rPr lang="en-US" sz="2400" dirty="0" smtClean="0"/>
            </a:br>
            <a:r>
              <a:rPr lang="en-US" sz="2400" dirty="0" smtClean="0"/>
              <a:t/>
            </a:r>
            <a:br>
              <a:rPr lang="en-US" sz="2400" dirty="0" smtClean="0"/>
            </a:br>
            <a:r>
              <a:rPr lang="en-US" sz="2400" dirty="0" smtClean="0"/>
              <a:t>2. Over </a:t>
            </a:r>
            <a:r>
              <a:rPr lang="en-US" sz="2400" dirty="0" smtClean="0"/>
              <a:t>time, the % of participants stating that </a:t>
            </a:r>
            <a:r>
              <a:rPr lang="en-US" sz="2400" dirty="0" smtClean="0"/>
              <a:t>most </a:t>
            </a:r>
            <a:r>
              <a:rPr lang="en-US" sz="2400" dirty="0" smtClean="0"/>
              <a:t>of the material was new decreases, but the attendance at the sessions is staying stable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5689900"/>
              </p:ext>
            </p:extLst>
          </p:nvPr>
        </p:nvGraphicFramePr>
        <p:xfrm>
          <a:off x="304800" y="2362200"/>
          <a:ext cx="3733800" cy="4144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497927830"/>
              </p:ext>
            </p:extLst>
          </p:nvPr>
        </p:nvGraphicFramePr>
        <p:xfrm>
          <a:off x="3810000" y="2362200"/>
          <a:ext cx="5257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114800" y="6290930"/>
            <a:ext cx="3810000" cy="307777"/>
          </a:xfrm>
          <a:prstGeom prst="rect">
            <a:avLst/>
          </a:prstGeom>
          <a:noFill/>
        </p:spPr>
        <p:txBody>
          <a:bodyPr wrap="square" rtlCol="0">
            <a:spAutoFit/>
          </a:bodyPr>
          <a:lstStyle/>
          <a:p>
            <a:r>
              <a:rPr lang="en-US" sz="1400" dirty="0" smtClean="0"/>
              <a:t>N=     13             28              19            23          17       </a:t>
            </a:r>
            <a:endParaRPr lang="en-US" sz="1400" dirty="0"/>
          </a:p>
        </p:txBody>
      </p:sp>
    </p:spTree>
    <p:extLst>
      <p:ext uri="{BB962C8B-B14F-4D97-AF65-F5344CB8AC3E}">
        <p14:creationId xmlns:p14="http://schemas.microsoft.com/office/powerpoint/2010/main" val="1384376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586" y="0"/>
            <a:ext cx="8839200" cy="1646238"/>
          </a:xfrm>
        </p:spPr>
        <p:txBody>
          <a:bodyPr>
            <a:noAutofit/>
          </a:bodyPr>
          <a:lstStyle/>
          <a:p>
            <a:pPr algn="l">
              <a:lnSpc>
                <a:spcPct val="100000"/>
              </a:lnSpc>
            </a:pPr>
            <a:r>
              <a:rPr lang="en-US" sz="2000" dirty="0" smtClean="0"/>
              <a:t>1. </a:t>
            </a:r>
            <a:r>
              <a:rPr lang="en-US" sz="2400" dirty="0" smtClean="0"/>
              <a:t>Around 90% of CM met new contacts at their sessions.</a:t>
            </a:r>
            <a:br>
              <a:rPr lang="en-US" sz="2400" dirty="0" smtClean="0"/>
            </a:br>
            <a:r>
              <a:rPr lang="en-US" sz="2400" dirty="0" smtClean="0"/>
              <a:t/>
            </a:r>
            <a:br>
              <a:rPr lang="en-US" sz="2400" dirty="0" smtClean="0"/>
            </a:br>
            <a:r>
              <a:rPr lang="en-US" sz="2400" dirty="0" smtClean="0"/>
              <a:t>2. Even at more recent sessions. Only 5-6% said they already knew the people at their session</a:t>
            </a:r>
            <a:r>
              <a:rPr lang="en-US" sz="2400" dirty="0" smtClean="0"/>
              <a:t>.</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74731526"/>
              </p:ext>
            </p:extLst>
          </p:nvPr>
        </p:nvGraphicFramePr>
        <p:xfrm>
          <a:off x="228600" y="1600200"/>
          <a:ext cx="5029200" cy="5105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2427359002"/>
              </p:ext>
            </p:extLst>
          </p:nvPr>
        </p:nvGraphicFramePr>
        <p:xfrm>
          <a:off x="4191000" y="1752600"/>
          <a:ext cx="48006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5323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570038"/>
          </a:xfrm>
        </p:spPr>
        <p:txBody>
          <a:bodyPr>
            <a:noAutofit/>
          </a:bodyPr>
          <a:lstStyle/>
          <a:p>
            <a:pPr algn="l">
              <a:lnSpc>
                <a:spcPct val="100000"/>
              </a:lnSpc>
            </a:pPr>
            <a:r>
              <a:rPr lang="en-US" sz="2000" dirty="0" smtClean="0"/>
              <a:t>1</a:t>
            </a:r>
            <a:r>
              <a:rPr lang="en-US" sz="2400" dirty="0" smtClean="0"/>
              <a:t>. </a:t>
            </a:r>
            <a:r>
              <a:rPr lang="en-US" sz="2400" dirty="0" smtClean="0"/>
              <a:t>~ </a:t>
            </a:r>
            <a:r>
              <a:rPr lang="en-US" sz="2400" dirty="0" smtClean="0"/>
              <a:t>43% of both RW and Housing CM contacted or were contacted </a:t>
            </a:r>
            <a:r>
              <a:rPr lang="en-US" sz="2400" dirty="0" smtClean="0"/>
              <a:t>by others as </a:t>
            </a:r>
            <a:r>
              <a:rPr lang="en-US" sz="2400" dirty="0" smtClean="0"/>
              <a:t>a result of these meetings. </a:t>
            </a:r>
            <a:br>
              <a:rPr lang="en-US" sz="2400" dirty="0" smtClean="0"/>
            </a:br>
            <a:r>
              <a:rPr lang="en-US" sz="2400" dirty="0" smtClean="0"/>
              <a:t/>
            </a:r>
            <a:br>
              <a:rPr lang="en-US" sz="2400" dirty="0" smtClean="0"/>
            </a:br>
            <a:r>
              <a:rPr lang="en-US" sz="2400" dirty="0" smtClean="0"/>
              <a:t>2. Actual contacts by participants seemed to decrease over time</a:t>
            </a:r>
            <a:endParaRPr lang="en-US" sz="24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350826134"/>
              </p:ext>
            </p:extLst>
          </p:nvPr>
        </p:nvGraphicFramePr>
        <p:xfrm>
          <a:off x="0" y="1981200"/>
          <a:ext cx="5638800" cy="4449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975447680"/>
              </p:ext>
            </p:extLst>
          </p:nvPr>
        </p:nvGraphicFramePr>
        <p:xfrm>
          <a:off x="4724400" y="1981200"/>
          <a:ext cx="419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2980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586" y="76200"/>
            <a:ext cx="8839200" cy="1570038"/>
          </a:xfrm>
        </p:spPr>
        <p:txBody>
          <a:bodyPr>
            <a:noAutofit/>
          </a:bodyPr>
          <a:lstStyle/>
          <a:p>
            <a:pPr algn="l">
              <a:lnSpc>
                <a:spcPct val="100000"/>
              </a:lnSpc>
            </a:pPr>
            <a:r>
              <a:rPr lang="en-US" sz="2000" dirty="0" smtClean="0"/>
              <a:t>1</a:t>
            </a:r>
            <a:r>
              <a:rPr lang="en-US" sz="2400" dirty="0" smtClean="0"/>
              <a:t>. Proportionately fewer RW CM are </a:t>
            </a:r>
            <a:r>
              <a:rPr lang="en-US" sz="2400" dirty="0" smtClean="0"/>
              <a:t>“ready </a:t>
            </a:r>
            <a:r>
              <a:rPr lang="en-US" sz="2400" dirty="0" smtClean="0"/>
              <a:t>to </a:t>
            </a:r>
            <a:r>
              <a:rPr lang="en-US" sz="2400" dirty="0" smtClean="0"/>
              <a:t>implement”.</a:t>
            </a:r>
            <a:r>
              <a:rPr lang="en-US" sz="2400" dirty="0" smtClean="0"/>
              <a:t/>
            </a:r>
            <a:br>
              <a:rPr lang="en-US" sz="2400" dirty="0" smtClean="0"/>
            </a:br>
            <a:r>
              <a:rPr lang="en-US" sz="2400" dirty="0" smtClean="0"/>
              <a:t> </a:t>
            </a:r>
            <a:br>
              <a:rPr lang="en-US" sz="2400" dirty="0" smtClean="0"/>
            </a:br>
            <a:r>
              <a:rPr lang="en-US" sz="2400" dirty="0" smtClean="0"/>
              <a:t>2. Confidence to implement varied depending on the session but correlated with the ratings of the presenter</a:t>
            </a:r>
            <a:endParaRPr lang="en-US"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11792960"/>
              </p:ext>
            </p:extLst>
          </p:nvPr>
        </p:nvGraphicFramePr>
        <p:xfrm>
          <a:off x="228600" y="1828800"/>
          <a:ext cx="45720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3615617195"/>
              </p:ext>
            </p:extLst>
          </p:nvPr>
        </p:nvGraphicFramePr>
        <p:xfrm>
          <a:off x="4655288" y="1828800"/>
          <a:ext cx="4488712"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5018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1874838"/>
          </a:xfrm>
        </p:spPr>
        <p:txBody>
          <a:bodyPr>
            <a:noAutofit/>
          </a:bodyPr>
          <a:lstStyle/>
          <a:p>
            <a:pPr algn="l">
              <a:lnSpc>
                <a:spcPct val="100000"/>
              </a:lnSpc>
            </a:pPr>
            <a:r>
              <a:rPr lang="en-US" sz="2200" dirty="0" smtClean="0"/>
              <a:t>1. A higher proportion of Housing CM stated that they “very much” have the data to coordinate medical and housing services (68% </a:t>
            </a:r>
            <a:r>
              <a:rPr lang="en-US" sz="2200" dirty="0" err="1" smtClean="0"/>
              <a:t>vs</a:t>
            </a:r>
            <a:r>
              <a:rPr lang="en-US" sz="2200" dirty="0" smtClean="0"/>
              <a:t> 42%).</a:t>
            </a:r>
            <a:br>
              <a:rPr lang="en-US" sz="2200" dirty="0" smtClean="0"/>
            </a:br>
            <a:r>
              <a:rPr lang="en-US" sz="2200" dirty="0" smtClean="0"/>
              <a:t/>
            </a:r>
            <a:br>
              <a:rPr lang="en-US" sz="2200" dirty="0" smtClean="0"/>
            </a:br>
            <a:r>
              <a:rPr lang="en-US" sz="2200" dirty="0" smtClean="0"/>
              <a:t>2. The percent of respondents stating they did not at all have the data to coordinate medical and housing services increased in the last sessions</a:t>
            </a:r>
            <a:endParaRPr lang="en-US" sz="2200"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1505226906"/>
              </p:ext>
            </p:extLst>
          </p:nvPr>
        </p:nvGraphicFramePr>
        <p:xfrm>
          <a:off x="4343400" y="2133599"/>
          <a:ext cx="4572000" cy="46978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a:graphicFrameLocks/>
          </p:cNvGraphicFramePr>
          <p:nvPr>
            <p:extLst>
              <p:ext uri="{D42A27DB-BD31-4B8C-83A1-F6EECF244321}">
                <p14:modId xmlns:p14="http://schemas.microsoft.com/office/powerpoint/2010/main" val="3891857660"/>
              </p:ext>
            </p:extLst>
          </p:nvPr>
        </p:nvGraphicFramePr>
        <p:xfrm>
          <a:off x="152400" y="2209800"/>
          <a:ext cx="44196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5466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7200" dirty="0" smtClean="0"/>
              <a:t>On-site local review</a:t>
            </a:r>
            <a:br>
              <a:rPr lang="en-US" sz="7200" dirty="0" smtClean="0"/>
            </a:br>
            <a:r>
              <a:rPr lang="en-US" sz="2800" dirty="0" smtClean="0"/>
              <a:t>(</a:t>
            </a:r>
            <a:r>
              <a:rPr lang="en-US" sz="2800" dirty="0" smtClean="0"/>
              <a:t>in progress)</a:t>
            </a:r>
            <a:endParaRPr lang="en-US" sz="7200" dirty="0"/>
          </a:p>
        </p:txBody>
      </p:sp>
      <p:sp>
        <p:nvSpPr>
          <p:cNvPr id="7" name="Subtitle 6"/>
          <p:cNvSpPr>
            <a:spLocks noGrp="1"/>
          </p:cNvSpPr>
          <p:nvPr>
            <p:ph type="subTitle" idx="1"/>
          </p:nvPr>
        </p:nvSpPr>
        <p:spPr/>
        <p:txBody>
          <a:bodyPr/>
          <a:lstStyle/>
          <a:p>
            <a:r>
              <a:rPr lang="en-US" dirty="0" smtClean="0"/>
              <a:t>Case notes</a:t>
            </a:r>
          </a:p>
          <a:p>
            <a:r>
              <a:rPr lang="en-US" dirty="0" smtClean="0"/>
              <a:t>Key interviews</a:t>
            </a:r>
          </a:p>
          <a:p>
            <a:endParaRPr lang="en-US" dirty="0"/>
          </a:p>
        </p:txBody>
      </p:sp>
    </p:spTree>
    <p:extLst>
      <p:ext uri="{BB962C8B-B14F-4D97-AF65-F5344CB8AC3E}">
        <p14:creationId xmlns:p14="http://schemas.microsoft.com/office/powerpoint/2010/main" val="1666017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dirty="0"/>
              <a:t>To look beyond the ability of the new system to collect and distribute new data to how is cross-system data used by providers with their clients.</a:t>
            </a:r>
          </a:p>
          <a:p>
            <a:endParaRPr lang="en-US" dirty="0" smtClean="0"/>
          </a:p>
          <a:p>
            <a:r>
              <a:rPr lang="en-US" dirty="0" smtClean="0"/>
              <a:t>Following </a:t>
            </a:r>
            <a:r>
              <a:rPr lang="en-US" dirty="0"/>
              <a:t>their training and the implementation of the new data system, </a:t>
            </a:r>
            <a:r>
              <a:rPr lang="en-US" dirty="0" smtClean="0"/>
              <a:t>have </a:t>
            </a:r>
            <a:r>
              <a:rPr lang="en-US" dirty="0"/>
              <a:t>staff </a:t>
            </a:r>
            <a:r>
              <a:rPr lang="en-US" dirty="0" smtClean="0"/>
              <a:t>changed </a:t>
            </a:r>
            <a:r>
              <a:rPr lang="en-US" dirty="0"/>
              <a:t>their behaviors and actions with clients. </a:t>
            </a:r>
          </a:p>
          <a:p>
            <a:endParaRPr lang="en-US" dirty="0" smtClean="0"/>
          </a:p>
          <a:p>
            <a:r>
              <a:rPr lang="en-US" dirty="0" smtClean="0"/>
              <a:t>What is the direct and indirect messaging </a:t>
            </a:r>
            <a:r>
              <a:rPr lang="en-US" dirty="0"/>
              <a:t>of leadership about integrating this system into their processes and procedures. </a:t>
            </a:r>
            <a:endParaRPr lang="en-US" dirty="0"/>
          </a:p>
        </p:txBody>
      </p:sp>
    </p:spTree>
    <p:extLst>
      <p:ext uri="{BB962C8B-B14F-4D97-AF65-F5344CB8AC3E}">
        <p14:creationId xmlns:p14="http://schemas.microsoft.com/office/powerpoint/2010/main" val="3728523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Provider Survey </a:t>
            </a:r>
            <a:endParaRPr lang="en-US" dirty="0"/>
          </a:p>
        </p:txBody>
      </p:sp>
      <p:sp>
        <p:nvSpPr>
          <p:cNvPr id="7" name="Subtitle 6"/>
          <p:cNvSpPr>
            <a:spLocks noGrp="1"/>
          </p:cNvSpPr>
          <p:nvPr>
            <p:ph type="subTitle" idx="1"/>
          </p:nvPr>
        </p:nvSpPr>
        <p:spPr/>
        <p:txBody>
          <a:bodyPr/>
          <a:lstStyle/>
          <a:p>
            <a:r>
              <a:rPr lang="en-US" dirty="0" smtClean="0"/>
              <a:t>Baseline</a:t>
            </a:r>
            <a:endParaRPr lang="en-US" dirty="0"/>
          </a:p>
        </p:txBody>
      </p:sp>
    </p:spTree>
    <p:extLst>
      <p:ext uri="{BB962C8B-B14F-4D97-AF65-F5344CB8AC3E}">
        <p14:creationId xmlns:p14="http://schemas.microsoft.com/office/powerpoint/2010/main" val="3118823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838200"/>
          </a:xfrm>
        </p:spPr>
        <p:txBody>
          <a:bodyPr/>
          <a:lstStyle/>
          <a:p>
            <a:r>
              <a:rPr lang="en-US" dirty="0" smtClean="0"/>
              <a:t>Design</a:t>
            </a:r>
            <a:endParaRPr lang="en-US" dirty="0"/>
          </a:p>
        </p:txBody>
      </p:sp>
      <p:sp>
        <p:nvSpPr>
          <p:cNvPr id="5" name="Content Placeholder 4"/>
          <p:cNvSpPr>
            <a:spLocks noGrp="1"/>
          </p:cNvSpPr>
          <p:nvPr>
            <p:ph idx="1"/>
          </p:nvPr>
        </p:nvSpPr>
        <p:spPr>
          <a:xfrm>
            <a:off x="457200" y="1219200"/>
            <a:ext cx="8229600" cy="4906963"/>
          </a:xfrm>
        </p:spPr>
        <p:txBody>
          <a:bodyPr>
            <a:normAutofit/>
          </a:bodyPr>
          <a:lstStyle/>
          <a:p>
            <a:r>
              <a:rPr lang="en-US" dirty="0" smtClean="0"/>
              <a:t>6 sites are selected.  Split between medical and housing sites. </a:t>
            </a:r>
          </a:p>
          <a:p>
            <a:r>
              <a:rPr lang="en-US" dirty="0" smtClean="0"/>
              <a:t>Each site selects a sample of clients and associated CM</a:t>
            </a:r>
          </a:p>
          <a:p>
            <a:pPr lvl="1"/>
            <a:r>
              <a:rPr lang="en-US" dirty="0" smtClean="0"/>
              <a:t>Client signed DIG consents  OR</a:t>
            </a:r>
          </a:p>
          <a:p>
            <a:pPr lvl="1"/>
            <a:r>
              <a:rPr lang="en-US" dirty="0" smtClean="0"/>
              <a:t>Has needs beyond those assigned to the CM (i.e. Housing and HIV) </a:t>
            </a:r>
          </a:p>
          <a:p>
            <a:pPr marL="457200" lvl="1" indent="0">
              <a:buNone/>
            </a:pPr>
            <a:endParaRPr lang="en-US" dirty="0"/>
          </a:p>
          <a:p>
            <a:r>
              <a:rPr lang="en-US" dirty="0" smtClean="0"/>
              <a:t>Review of case notes from 6 month period before and after DIG </a:t>
            </a:r>
          </a:p>
          <a:p>
            <a:pPr lvl="1"/>
            <a:r>
              <a:rPr lang="en-US" dirty="0" smtClean="0"/>
              <a:t>tracking form – check off present/absent (e.g. referral, meetings, cross-ref</a:t>
            </a:r>
          </a:p>
          <a:p>
            <a:r>
              <a:rPr lang="en-US" dirty="0" smtClean="0"/>
              <a:t>Short interview with Case managers (2) </a:t>
            </a:r>
            <a:r>
              <a:rPr lang="en-US" dirty="0"/>
              <a:t>and </a:t>
            </a:r>
            <a:r>
              <a:rPr lang="en-US" dirty="0" smtClean="0"/>
              <a:t>Agency leader (1) </a:t>
            </a:r>
            <a:r>
              <a:rPr lang="en-US" dirty="0"/>
              <a:t>about their understanding and perceptions of the value of this new system</a:t>
            </a:r>
            <a:r>
              <a:rPr lang="en-US" dirty="0" smtClean="0"/>
              <a:t>. </a:t>
            </a:r>
            <a:endParaRPr lang="en-US" dirty="0"/>
          </a:p>
          <a:p>
            <a:endParaRPr lang="en-US" dirty="0"/>
          </a:p>
        </p:txBody>
      </p:sp>
    </p:spTree>
    <p:extLst>
      <p:ext uri="{BB962C8B-B14F-4D97-AF65-F5344CB8AC3E}">
        <p14:creationId xmlns:p14="http://schemas.microsoft.com/office/powerpoint/2010/main" val="1929314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Form </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7522" y="1600200"/>
            <a:ext cx="808895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9887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914400"/>
          </a:xfrm>
        </p:spPr>
        <p:txBody>
          <a:bodyPr/>
          <a:lstStyle/>
          <a:p>
            <a:r>
              <a:rPr lang="en-US" dirty="0" smtClean="0"/>
              <a:t>Initial Observations:</a:t>
            </a:r>
            <a:endParaRPr lang="en-US" dirty="0"/>
          </a:p>
        </p:txBody>
      </p:sp>
      <p:sp>
        <p:nvSpPr>
          <p:cNvPr id="3" name="Content Placeholder 2"/>
          <p:cNvSpPr>
            <a:spLocks noGrp="1"/>
          </p:cNvSpPr>
          <p:nvPr>
            <p:ph idx="1"/>
          </p:nvPr>
        </p:nvSpPr>
        <p:spPr>
          <a:xfrm>
            <a:off x="304800" y="990600"/>
            <a:ext cx="8229600" cy="5638800"/>
          </a:xfrm>
        </p:spPr>
        <p:txBody>
          <a:bodyPr>
            <a:normAutofit lnSpcReduction="10000"/>
          </a:bodyPr>
          <a:lstStyle/>
          <a:p>
            <a:r>
              <a:rPr lang="en-US" dirty="0" smtClean="0"/>
              <a:t>Clients who are using cross-agency services are not easily identified. </a:t>
            </a:r>
          </a:p>
          <a:p>
            <a:pPr lvl="1"/>
            <a:r>
              <a:rPr lang="en-US" dirty="0" smtClean="0"/>
              <a:t>Needed matched lists </a:t>
            </a:r>
          </a:p>
          <a:p>
            <a:r>
              <a:rPr lang="en-US" dirty="0" smtClean="0"/>
              <a:t>Multiple platforms are used on both the medical and housing sides</a:t>
            </a:r>
          </a:p>
          <a:p>
            <a:pPr lvl="1"/>
            <a:r>
              <a:rPr lang="en-US" dirty="0" smtClean="0"/>
              <a:t>The leading platform may not be the most efficient or effective for all functions</a:t>
            </a:r>
          </a:p>
          <a:p>
            <a:pPr lvl="1"/>
            <a:r>
              <a:rPr lang="en-US" dirty="0" smtClean="0"/>
              <a:t>Case Managers feel that their time is not well spent when they are asked to input or duplicate information in multiple systems</a:t>
            </a:r>
          </a:p>
          <a:p>
            <a:pPr lvl="1"/>
            <a:r>
              <a:rPr lang="en-US" dirty="0" smtClean="0"/>
              <a:t>Fully integrated systems would be welcomed.</a:t>
            </a:r>
          </a:p>
          <a:p>
            <a:r>
              <a:rPr lang="en-US" dirty="0" smtClean="0"/>
              <a:t> Case Managers regularly perform functions outside of their roles – holistic care  </a:t>
            </a:r>
          </a:p>
          <a:p>
            <a:r>
              <a:rPr lang="en-US" dirty="0" smtClean="0"/>
              <a:t>Extracting the data from these systems is time consuming. </a:t>
            </a:r>
          </a:p>
          <a:p>
            <a:pPr lvl="1"/>
            <a:r>
              <a:rPr lang="en-US" dirty="0" smtClean="0"/>
              <a:t>Fragmentation of data makes it hard to synthesize information</a:t>
            </a:r>
          </a:p>
          <a:p>
            <a:r>
              <a:rPr lang="en-US" dirty="0" smtClean="0"/>
              <a:t>Peer-led meetings have had the most effect on ability to connect clients with services</a:t>
            </a:r>
          </a:p>
          <a:p>
            <a:pPr lvl="1"/>
            <a:endParaRPr lang="en-US" dirty="0" smtClean="0"/>
          </a:p>
          <a:p>
            <a:endParaRPr lang="en-US" dirty="0" smtClean="0"/>
          </a:p>
          <a:p>
            <a:pPr marL="457200" lvl="1" indent="0">
              <a:buNone/>
            </a:pPr>
            <a:endParaRPr lang="en-US" dirty="0" smtClean="0"/>
          </a:p>
          <a:p>
            <a:endParaRPr lang="en-US" dirty="0"/>
          </a:p>
          <a:p>
            <a:endParaRPr lang="en-US" dirty="0"/>
          </a:p>
        </p:txBody>
      </p:sp>
    </p:spTree>
    <p:extLst>
      <p:ext uri="{BB962C8B-B14F-4D97-AF65-F5344CB8AC3E}">
        <p14:creationId xmlns:p14="http://schemas.microsoft.com/office/powerpoint/2010/main" val="31270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type="body" idx="1"/>
          </p:nvPr>
        </p:nvSpPr>
        <p:spPr/>
        <p:txBody>
          <a:bodyPr/>
          <a:lstStyle/>
          <a:p>
            <a:r>
              <a:rPr lang="en-US" dirty="0" smtClean="0"/>
              <a:t>Continue to visit sites and follow-up with case managers and leaders </a:t>
            </a:r>
            <a:endParaRPr lang="en-US" dirty="0"/>
          </a:p>
        </p:txBody>
      </p:sp>
    </p:spTree>
    <p:extLst>
      <p:ext uri="{BB962C8B-B14F-4D97-AF65-F5344CB8AC3E}">
        <p14:creationId xmlns:p14="http://schemas.microsoft.com/office/powerpoint/2010/main" val="1713525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 </a:t>
            </a:r>
            <a:endParaRPr lang="en-US" dirty="0"/>
          </a:p>
        </p:txBody>
      </p:sp>
      <p:sp>
        <p:nvSpPr>
          <p:cNvPr id="5" name="Text Placeholder 4"/>
          <p:cNvSpPr>
            <a:spLocks noGrp="1"/>
          </p:cNvSpPr>
          <p:nvPr>
            <p:ph type="body" idx="1"/>
          </p:nvPr>
        </p:nvSpPr>
        <p:spPr/>
        <p:txBody>
          <a:bodyPr/>
          <a:lstStyle/>
          <a:p>
            <a:r>
              <a:rPr lang="en-US" dirty="0" smtClean="0"/>
              <a:t>???????????????????????</a:t>
            </a:r>
            <a:endParaRPr lang="en-US" dirty="0"/>
          </a:p>
        </p:txBody>
      </p:sp>
    </p:spTree>
    <p:extLst>
      <p:ext uri="{BB962C8B-B14F-4D97-AF65-F5344CB8AC3E}">
        <p14:creationId xmlns:p14="http://schemas.microsoft.com/office/powerpoint/2010/main" val="821399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03050" y="-228600"/>
            <a:ext cx="6615070" cy="932596"/>
          </a:xfrm>
        </p:spPr>
        <p:txBody>
          <a:bodyPr>
            <a:normAutofit fontScale="90000"/>
          </a:bodyPr>
          <a:lstStyle/>
          <a:p>
            <a:r>
              <a:rPr lang="en-US" sz="3200" dirty="0" smtClean="0"/>
              <a:t>Provider Survey Respondents  </a:t>
            </a:r>
            <a:r>
              <a:rPr lang="en-US" sz="3200" dirty="0" smtClean="0"/>
              <a:t>N=30</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4206986"/>
              </p:ext>
            </p:extLst>
          </p:nvPr>
        </p:nvGraphicFramePr>
        <p:xfrm>
          <a:off x="1371600" y="685800"/>
          <a:ext cx="5583072" cy="2749016"/>
        </p:xfrm>
        <a:graphic>
          <a:graphicData uri="http://schemas.openxmlformats.org/drawingml/2006/table">
            <a:tbl>
              <a:tblPr>
                <a:tableStyleId>{5C22544A-7EE6-4342-B048-85BDC9FD1C3A}</a:tableStyleId>
              </a:tblPr>
              <a:tblGrid>
                <a:gridCol w="3392246">
                  <a:extLst>
                    <a:ext uri="{9D8B030D-6E8A-4147-A177-3AD203B41FA5}">
                      <a16:colId xmlns="" xmlns:a16="http://schemas.microsoft.com/office/drawing/2014/main" val="20000"/>
                    </a:ext>
                  </a:extLst>
                </a:gridCol>
                <a:gridCol w="494703">
                  <a:extLst>
                    <a:ext uri="{9D8B030D-6E8A-4147-A177-3AD203B41FA5}">
                      <a16:colId xmlns="" xmlns:a16="http://schemas.microsoft.com/office/drawing/2014/main" val="20001"/>
                    </a:ext>
                  </a:extLst>
                </a:gridCol>
                <a:gridCol w="765611">
                  <a:extLst>
                    <a:ext uri="{9D8B030D-6E8A-4147-A177-3AD203B41FA5}">
                      <a16:colId xmlns="" xmlns:a16="http://schemas.microsoft.com/office/drawing/2014/main" val="20002"/>
                    </a:ext>
                  </a:extLst>
                </a:gridCol>
                <a:gridCol w="930512">
                  <a:extLst>
                    <a:ext uri="{9D8B030D-6E8A-4147-A177-3AD203B41FA5}">
                      <a16:colId xmlns="" xmlns:a16="http://schemas.microsoft.com/office/drawing/2014/main" val="20003"/>
                    </a:ext>
                  </a:extLst>
                </a:gridCol>
              </a:tblGrid>
              <a:tr h="286211">
                <a:tc rowSpan="2">
                  <a:txBody>
                    <a:bodyPr/>
                    <a:lstStyle/>
                    <a:p>
                      <a:pPr algn="ctr" fontAlgn="b"/>
                      <a:r>
                        <a:rPr lang="en-US" sz="2000" u="none" strike="noStrike" dirty="0">
                          <a:effectLst/>
                        </a:rPr>
                        <a:t>Role</a:t>
                      </a:r>
                      <a:endParaRPr lang="en-US" sz="2000" b="1" i="0" u="none" strike="noStrike" dirty="0">
                        <a:solidFill>
                          <a:srgbClr val="000000"/>
                        </a:solidFill>
                        <a:effectLst/>
                        <a:latin typeface="Arial"/>
                      </a:endParaRPr>
                    </a:p>
                  </a:txBody>
                  <a:tcPr marL="7620" marR="7620" marT="7620" marB="0" anchor="b"/>
                </a:tc>
                <a:tc gridSpan="2">
                  <a:txBody>
                    <a:bodyPr/>
                    <a:lstStyle/>
                    <a:p>
                      <a:pPr algn="ctr" fontAlgn="b"/>
                      <a:r>
                        <a:rPr lang="en-US" sz="1800" u="none" strike="noStrike">
                          <a:effectLst/>
                        </a:rPr>
                        <a:t>Responses</a:t>
                      </a:r>
                      <a:endParaRPr lang="en-US" sz="1800" b="1" i="0" u="none" strike="noStrike">
                        <a:solidFill>
                          <a:srgbClr val="000000"/>
                        </a:solidFill>
                        <a:effectLst/>
                        <a:latin typeface="Arial"/>
                      </a:endParaRPr>
                    </a:p>
                  </a:txBody>
                  <a:tcPr marL="7620" marR="7620" marT="7620" marB="0" anchor="b"/>
                </a:tc>
                <a:tc hMerge="1">
                  <a:txBody>
                    <a:bodyPr/>
                    <a:lstStyle/>
                    <a:p>
                      <a:endParaRPr lang="en-US"/>
                    </a:p>
                  </a:txBody>
                  <a:tcPr/>
                </a:tc>
                <a:tc rowSpan="2">
                  <a:txBody>
                    <a:bodyPr/>
                    <a:lstStyle/>
                    <a:p>
                      <a:pPr algn="ctr" fontAlgn="b"/>
                      <a:r>
                        <a:rPr lang="en-US" sz="1800" u="none" strike="noStrike">
                          <a:effectLst/>
                        </a:rPr>
                        <a:t>% Cases</a:t>
                      </a:r>
                      <a:endParaRPr lang="en-US" sz="1800" b="1" i="0" u="none" strike="noStrike">
                        <a:solidFill>
                          <a:srgbClr val="000000"/>
                        </a:solidFill>
                        <a:effectLst/>
                        <a:latin typeface="Arial"/>
                      </a:endParaRPr>
                    </a:p>
                  </a:txBody>
                  <a:tcPr marL="7620" marR="7620" marT="7620" marB="0" anchor="b"/>
                </a:tc>
                <a:extLst>
                  <a:ext uri="{0D108BD9-81ED-4DB2-BD59-A6C34878D82A}">
                    <a16:rowId xmlns="" xmlns:a16="http://schemas.microsoft.com/office/drawing/2014/main" val="10000"/>
                  </a:ext>
                </a:extLst>
              </a:tr>
              <a:tr h="283485">
                <a:tc vMerge="1">
                  <a:txBody>
                    <a:bodyPr/>
                    <a:lstStyle/>
                    <a:p>
                      <a:endParaRPr lang="en-US"/>
                    </a:p>
                  </a:txBody>
                  <a:tcPr/>
                </a:tc>
                <a:tc>
                  <a:txBody>
                    <a:bodyPr/>
                    <a:lstStyle/>
                    <a:p>
                      <a:pPr algn="ctr" fontAlgn="b"/>
                      <a:r>
                        <a:rPr lang="en-US" sz="1800" u="none" strike="noStrike" dirty="0">
                          <a:effectLst/>
                        </a:rPr>
                        <a:t>N</a:t>
                      </a:r>
                      <a:endParaRPr lang="en-US" sz="1800" b="1" i="0" u="none" strike="noStrike" dirty="0">
                        <a:solidFill>
                          <a:srgbClr val="000000"/>
                        </a:solidFill>
                        <a:effectLst/>
                        <a:latin typeface="Arial"/>
                      </a:endParaRPr>
                    </a:p>
                  </a:txBody>
                  <a:tcPr marL="7620" marR="7620" marT="7620" marB="0" anchor="b"/>
                </a:tc>
                <a:tc>
                  <a:txBody>
                    <a:bodyPr/>
                    <a:lstStyle/>
                    <a:p>
                      <a:pPr algn="ctr" fontAlgn="b"/>
                      <a:r>
                        <a:rPr lang="en-US" sz="1800" u="none" strike="noStrike" dirty="0" smtClean="0">
                          <a:effectLst/>
                        </a:rPr>
                        <a:t>%</a:t>
                      </a:r>
                      <a:endParaRPr lang="en-US" sz="1800" b="1" i="0" u="none" strike="noStrike" dirty="0">
                        <a:solidFill>
                          <a:srgbClr val="000000"/>
                        </a:solidFill>
                        <a:effectLst/>
                        <a:latin typeface="Arial"/>
                      </a:endParaRPr>
                    </a:p>
                  </a:txBody>
                  <a:tcPr marL="7620" marR="7620" marT="7620" marB="0" anchor="b"/>
                </a:tc>
                <a:tc vMerge="1">
                  <a:txBody>
                    <a:bodyPr/>
                    <a:lstStyle/>
                    <a:p>
                      <a:endParaRPr lang="en-US"/>
                    </a:p>
                  </a:txBody>
                  <a:tcPr/>
                </a:tc>
                <a:extLst>
                  <a:ext uri="{0D108BD9-81ED-4DB2-BD59-A6C34878D82A}">
                    <a16:rowId xmlns="" xmlns:a16="http://schemas.microsoft.com/office/drawing/2014/main" val="10001"/>
                  </a:ext>
                </a:extLst>
              </a:tr>
              <a:tr h="272581">
                <a:tc>
                  <a:txBody>
                    <a:bodyPr/>
                    <a:lstStyle/>
                    <a:p>
                      <a:pPr algn="l" fontAlgn="t"/>
                      <a:r>
                        <a:rPr lang="en-US" sz="2000" u="none" strike="noStrike" dirty="0">
                          <a:effectLst/>
                        </a:rPr>
                        <a:t>Housing Case Management</a:t>
                      </a:r>
                      <a:endParaRPr lang="en-US" sz="2000" b="0" i="0" u="none" strike="noStrike" dirty="0">
                        <a:solidFill>
                          <a:srgbClr val="000000"/>
                        </a:solidFill>
                        <a:effectLst/>
                        <a:latin typeface="Arial"/>
                      </a:endParaRPr>
                    </a:p>
                  </a:txBody>
                  <a:tcPr marL="7620" marR="7620" marT="7620" marB="0"/>
                </a:tc>
                <a:tc>
                  <a:txBody>
                    <a:bodyPr/>
                    <a:lstStyle/>
                    <a:p>
                      <a:pPr algn="r" fontAlgn="t"/>
                      <a:r>
                        <a:rPr lang="en-US" sz="1800" u="none" strike="noStrike" dirty="0">
                          <a:effectLst/>
                        </a:rPr>
                        <a:t>7</a:t>
                      </a:r>
                      <a:endParaRPr lang="en-US" sz="1800" b="0" i="0" u="none" strike="noStrike" dirty="0">
                        <a:solidFill>
                          <a:srgbClr val="000000"/>
                        </a:solidFill>
                        <a:effectLst/>
                        <a:latin typeface="Arial"/>
                      </a:endParaRPr>
                    </a:p>
                  </a:txBody>
                  <a:tcPr marL="7620" marR="7620" marT="7620" marB="0"/>
                </a:tc>
                <a:tc>
                  <a:txBody>
                    <a:bodyPr/>
                    <a:lstStyle/>
                    <a:p>
                      <a:pPr algn="r" fontAlgn="t"/>
                      <a:r>
                        <a:rPr lang="en-US" sz="1800" u="none" strike="noStrike" dirty="0">
                          <a:effectLst/>
                        </a:rPr>
                        <a:t>16.3%</a:t>
                      </a:r>
                      <a:endParaRPr lang="en-US" sz="1800" b="0" i="0" u="none" strike="noStrike" dirty="0">
                        <a:solidFill>
                          <a:srgbClr val="000000"/>
                        </a:solidFill>
                        <a:effectLst/>
                        <a:latin typeface="Arial"/>
                      </a:endParaRPr>
                    </a:p>
                  </a:txBody>
                  <a:tcPr marL="7620" marR="7620" marT="7620" marB="0"/>
                </a:tc>
                <a:tc>
                  <a:txBody>
                    <a:bodyPr/>
                    <a:lstStyle/>
                    <a:p>
                      <a:pPr algn="r" fontAlgn="t"/>
                      <a:r>
                        <a:rPr lang="en-US" sz="1800" u="none" strike="noStrike" dirty="0">
                          <a:effectLst/>
                        </a:rPr>
                        <a:t>23.3%</a:t>
                      </a:r>
                      <a:endParaRPr lang="en-US" sz="1800" b="0" i="0" u="none" strike="noStrike" dirty="0">
                        <a:solidFill>
                          <a:srgbClr val="000000"/>
                        </a:solidFill>
                        <a:effectLst/>
                        <a:latin typeface="Arial"/>
                      </a:endParaRPr>
                    </a:p>
                  </a:txBody>
                  <a:tcPr marL="7620" marR="7620" marT="7620" marB="0"/>
                </a:tc>
                <a:extLst>
                  <a:ext uri="{0D108BD9-81ED-4DB2-BD59-A6C34878D82A}">
                    <a16:rowId xmlns="" xmlns:a16="http://schemas.microsoft.com/office/drawing/2014/main" val="10002"/>
                  </a:ext>
                </a:extLst>
              </a:tr>
              <a:tr h="271602">
                <a:tc>
                  <a:txBody>
                    <a:bodyPr/>
                    <a:lstStyle/>
                    <a:p>
                      <a:pPr algn="l" fontAlgn="t"/>
                      <a:r>
                        <a:rPr lang="en-US" sz="2000" u="none" strike="noStrike" dirty="0">
                          <a:effectLst/>
                        </a:rPr>
                        <a:t>Medical Case Management</a:t>
                      </a:r>
                      <a:endParaRPr lang="en-US" sz="2000" b="0" i="0" u="none" strike="noStrike" dirty="0">
                        <a:solidFill>
                          <a:srgbClr val="000000"/>
                        </a:solidFill>
                        <a:effectLst/>
                        <a:latin typeface="Arial"/>
                      </a:endParaRPr>
                    </a:p>
                  </a:txBody>
                  <a:tcPr marL="7620" marR="7620" marT="7620" marB="0"/>
                </a:tc>
                <a:tc>
                  <a:txBody>
                    <a:bodyPr/>
                    <a:lstStyle/>
                    <a:p>
                      <a:pPr algn="r" fontAlgn="t"/>
                      <a:r>
                        <a:rPr lang="en-US" sz="1800" u="none" strike="noStrike">
                          <a:effectLst/>
                        </a:rPr>
                        <a:t>15</a:t>
                      </a:r>
                      <a:endParaRPr lang="en-US" sz="1800" b="0" i="0" u="none" strike="noStrike">
                        <a:solidFill>
                          <a:srgbClr val="000000"/>
                        </a:solidFill>
                        <a:effectLst/>
                        <a:latin typeface="Arial"/>
                      </a:endParaRPr>
                    </a:p>
                  </a:txBody>
                  <a:tcPr marL="7620" marR="7620" marT="7620" marB="0"/>
                </a:tc>
                <a:tc>
                  <a:txBody>
                    <a:bodyPr/>
                    <a:lstStyle/>
                    <a:p>
                      <a:pPr algn="r" fontAlgn="t"/>
                      <a:r>
                        <a:rPr lang="en-US" sz="1800" u="none" strike="noStrike" dirty="0">
                          <a:effectLst/>
                        </a:rPr>
                        <a:t>34.9%</a:t>
                      </a:r>
                      <a:endParaRPr lang="en-US" sz="1800" b="0" i="0" u="none" strike="noStrike" dirty="0">
                        <a:solidFill>
                          <a:srgbClr val="000000"/>
                        </a:solidFill>
                        <a:effectLst/>
                        <a:latin typeface="Arial"/>
                      </a:endParaRPr>
                    </a:p>
                  </a:txBody>
                  <a:tcPr marL="7620" marR="7620" marT="7620" marB="0"/>
                </a:tc>
                <a:tc>
                  <a:txBody>
                    <a:bodyPr/>
                    <a:lstStyle/>
                    <a:p>
                      <a:pPr algn="r" fontAlgn="t"/>
                      <a:r>
                        <a:rPr lang="en-US" sz="1800" u="none" strike="noStrike" dirty="0">
                          <a:effectLst/>
                        </a:rPr>
                        <a:t>50.0%</a:t>
                      </a:r>
                      <a:endParaRPr lang="en-US" sz="1800" b="0" i="0" u="none" strike="noStrike" dirty="0">
                        <a:solidFill>
                          <a:srgbClr val="000000"/>
                        </a:solidFill>
                        <a:effectLst/>
                        <a:latin typeface="Arial"/>
                      </a:endParaRPr>
                    </a:p>
                  </a:txBody>
                  <a:tcPr marL="7620" marR="7620" marT="7620" marB="0"/>
                </a:tc>
                <a:extLst>
                  <a:ext uri="{0D108BD9-81ED-4DB2-BD59-A6C34878D82A}">
                    <a16:rowId xmlns="" xmlns:a16="http://schemas.microsoft.com/office/drawing/2014/main" val="10003"/>
                  </a:ext>
                </a:extLst>
              </a:tr>
              <a:tr h="271602">
                <a:tc>
                  <a:txBody>
                    <a:bodyPr/>
                    <a:lstStyle/>
                    <a:p>
                      <a:pPr algn="l" fontAlgn="t"/>
                      <a:r>
                        <a:rPr lang="en-US" sz="2000" u="none" strike="noStrike" dirty="0">
                          <a:effectLst/>
                        </a:rPr>
                        <a:t>Navigation</a:t>
                      </a:r>
                      <a:endParaRPr lang="en-US" sz="2000" b="0" i="0" u="none" strike="noStrike" dirty="0">
                        <a:solidFill>
                          <a:srgbClr val="000000"/>
                        </a:solidFill>
                        <a:effectLst/>
                        <a:latin typeface="Arial"/>
                      </a:endParaRPr>
                    </a:p>
                  </a:txBody>
                  <a:tcPr marL="7620" marR="7620" marT="7620" marB="0"/>
                </a:tc>
                <a:tc>
                  <a:txBody>
                    <a:bodyPr/>
                    <a:lstStyle/>
                    <a:p>
                      <a:pPr algn="r" fontAlgn="t"/>
                      <a:r>
                        <a:rPr lang="en-US" sz="1800" u="none" strike="noStrike" dirty="0">
                          <a:effectLst/>
                        </a:rPr>
                        <a:t>7</a:t>
                      </a:r>
                      <a:endParaRPr lang="en-US" sz="1800" b="0" i="0" u="none" strike="noStrike" dirty="0">
                        <a:solidFill>
                          <a:srgbClr val="000000"/>
                        </a:solidFill>
                        <a:effectLst/>
                        <a:latin typeface="Arial"/>
                      </a:endParaRPr>
                    </a:p>
                  </a:txBody>
                  <a:tcPr marL="7620" marR="7620" marT="7620" marB="0"/>
                </a:tc>
                <a:tc>
                  <a:txBody>
                    <a:bodyPr/>
                    <a:lstStyle/>
                    <a:p>
                      <a:pPr algn="r" fontAlgn="t"/>
                      <a:r>
                        <a:rPr lang="en-US" sz="1800" u="none" strike="noStrike" dirty="0">
                          <a:effectLst/>
                        </a:rPr>
                        <a:t>16.3%</a:t>
                      </a:r>
                      <a:endParaRPr lang="en-US" sz="1800" b="0" i="0" u="none" strike="noStrike" dirty="0">
                        <a:solidFill>
                          <a:srgbClr val="000000"/>
                        </a:solidFill>
                        <a:effectLst/>
                        <a:latin typeface="Arial"/>
                      </a:endParaRPr>
                    </a:p>
                  </a:txBody>
                  <a:tcPr marL="7620" marR="7620" marT="7620" marB="0"/>
                </a:tc>
                <a:tc>
                  <a:txBody>
                    <a:bodyPr/>
                    <a:lstStyle/>
                    <a:p>
                      <a:pPr algn="r" fontAlgn="t"/>
                      <a:r>
                        <a:rPr lang="en-US" sz="1800" u="none" strike="noStrike" dirty="0">
                          <a:effectLst/>
                        </a:rPr>
                        <a:t>23.3%</a:t>
                      </a:r>
                      <a:endParaRPr lang="en-US" sz="1800" b="0" i="0" u="none" strike="noStrike" dirty="0">
                        <a:solidFill>
                          <a:srgbClr val="000000"/>
                        </a:solidFill>
                        <a:effectLst/>
                        <a:latin typeface="Arial"/>
                      </a:endParaRPr>
                    </a:p>
                  </a:txBody>
                  <a:tcPr marL="7620" marR="7620" marT="7620" marB="0"/>
                </a:tc>
                <a:extLst>
                  <a:ext uri="{0D108BD9-81ED-4DB2-BD59-A6C34878D82A}">
                    <a16:rowId xmlns="" xmlns:a16="http://schemas.microsoft.com/office/drawing/2014/main" val="10004"/>
                  </a:ext>
                </a:extLst>
              </a:tr>
              <a:tr h="271602">
                <a:tc>
                  <a:txBody>
                    <a:bodyPr/>
                    <a:lstStyle/>
                    <a:p>
                      <a:pPr algn="l" fontAlgn="t"/>
                      <a:r>
                        <a:rPr lang="en-US" sz="2000" u="none" strike="noStrike" dirty="0">
                          <a:effectLst/>
                        </a:rPr>
                        <a:t>I do not provide direct services</a:t>
                      </a:r>
                      <a:endParaRPr lang="en-US" sz="2000" b="0" i="0" u="none" strike="noStrike" dirty="0">
                        <a:solidFill>
                          <a:srgbClr val="000000"/>
                        </a:solidFill>
                        <a:effectLst/>
                        <a:latin typeface="Arial"/>
                      </a:endParaRPr>
                    </a:p>
                  </a:txBody>
                  <a:tcPr marL="7620" marR="7620" marT="7620" marB="0"/>
                </a:tc>
                <a:tc>
                  <a:txBody>
                    <a:bodyPr/>
                    <a:lstStyle/>
                    <a:p>
                      <a:pPr algn="r" fontAlgn="t"/>
                      <a:r>
                        <a:rPr lang="en-US" sz="1800" u="none" strike="noStrike" dirty="0">
                          <a:effectLst/>
                        </a:rPr>
                        <a:t>3</a:t>
                      </a:r>
                      <a:endParaRPr lang="en-US" sz="1800" b="0" i="0" u="none" strike="noStrike" dirty="0">
                        <a:solidFill>
                          <a:srgbClr val="000000"/>
                        </a:solidFill>
                        <a:effectLst/>
                        <a:latin typeface="Arial"/>
                      </a:endParaRPr>
                    </a:p>
                  </a:txBody>
                  <a:tcPr marL="7620" marR="7620" marT="7620" marB="0"/>
                </a:tc>
                <a:tc>
                  <a:txBody>
                    <a:bodyPr/>
                    <a:lstStyle/>
                    <a:p>
                      <a:pPr algn="r" fontAlgn="t"/>
                      <a:r>
                        <a:rPr lang="en-US" sz="1800" u="none" strike="noStrike" dirty="0">
                          <a:effectLst/>
                        </a:rPr>
                        <a:t>7.0%</a:t>
                      </a:r>
                      <a:endParaRPr lang="en-US" sz="1800" b="0" i="0" u="none" strike="noStrike" dirty="0">
                        <a:solidFill>
                          <a:srgbClr val="000000"/>
                        </a:solidFill>
                        <a:effectLst/>
                        <a:latin typeface="Arial"/>
                      </a:endParaRPr>
                    </a:p>
                  </a:txBody>
                  <a:tcPr marL="7620" marR="7620" marT="7620" marB="0"/>
                </a:tc>
                <a:tc>
                  <a:txBody>
                    <a:bodyPr/>
                    <a:lstStyle/>
                    <a:p>
                      <a:pPr algn="r" fontAlgn="t"/>
                      <a:r>
                        <a:rPr lang="en-US" sz="1800" u="none" strike="noStrike" dirty="0">
                          <a:effectLst/>
                        </a:rPr>
                        <a:t>10.0%</a:t>
                      </a:r>
                      <a:endParaRPr lang="en-US" sz="1800" b="0" i="0" u="none" strike="noStrike" dirty="0">
                        <a:solidFill>
                          <a:srgbClr val="000000"/>
                        </a:solidFill>
                        <a:effectLst/>
                        <a:latin typeface="Arial"/>
                      </a:endParaRPr>
                    </a:p>
                  </a:txBody>
                  <a:tcPr marL="7620" marR="7620" marT="7620" marB="0"/>
                </a:tc>
                <a:extLst>
                  <a:ext uri="{0D108BD9-81ED-4DB2-BD59-A6C34878D82A}">
                    <a16:rowId xmlns="" xmlns:a16="http://schemas.microsoft.com/office/drawing/2014/main" val="10005"/>
                  </a:ext>
                </a:extLst>
              </a:tr>
              <a:tr h="271602">
                <a:tc>
                  <a:txBody>
                    <a:bodyPr/>
                    <a:lstStyle/>
                    <a:p>
                      <a:pPr algn="l" fontAlgn="t"/>
                      <a:r>
                        <a:rPr lang="en-US" sz="2000" u="none" strike="noStrike" dirty="0" smtClean="0">
                          <a:effectLst/>
                        </a:rPr>
                        <a:t>Other</a:t>
                      </a:r>
                      <a:endParaRPr lang="en-US" sz="2000" b="0" i="0" u="none" strike="noStrike" dirty="0">
                        <a:solidFill>
                          <a:srgbClr val="000000"/>
                        </a:solidFill>
                        <a:effectLst/>
                        <a:latin typeface="Arial"/>
                      </a:endParaRPr>
                    </a:p>
                  </a:txBody>
                  <a:tcPr marL="7620" marR="7620" marT="7620" marB="0"/>
                </a:tc>
                <a:tc>
                  <a:txBody>
                    <a:bodyPr/>
                    <a:lstStyle/>
                    <a:p>
                      <a:pPr algn="r" fontAlgn="t"/>
                      <a:r>
                        <a:rPr lang="en-US" sz="1800" u="none" strike="noStrike" dirty="0">
                          <a:effectLst/>
                        </a:rPr>
                        <a:t>11</a:t>
                      </a:r>
                      <a:endParaRPr lang="en-US" sz="1800" b="0" i="0" u="none" strike="noStrike" dirty="0">
                        <a:solidFill>
                          <a:srgbClr val="000000"/>
                        </a:solidFill>
                        <a:effectLst/>
                        <a:latin typeface="Arial"/>
                      </a:endParaRPr>
                    </a:p>
                  </a:txBody>
                  <a:tcPr marL="7620" marR="7620" marT="7620" marB="0"/>
                </a:tc>
                <a:tc>
                  <a:txBody>
                    <a:bodyPr/>
                    <a:lstStyle/>
                    <a:p>
                      <a:pPr algn="r" fontAlgn="t"/>
                      <a:r>
                        <a:rPr lang="en-US" sz="1800" u="none" strike="noStrike" dirty="0">
                          <a:effectLst/>
                        </a:rPr>
                        <a:t>25.6%</a:t>
                      </a:r>
                      <a:endParaRPr lang="en-US" sz="1800" b="0" i="0" u="none" strike="noStrike" dirty="0">
                        <a:solidFill>
                          <a:srgbClr val="000000"/>
                        </a:solidFill>
                        <a:effectLst/>
                        <a:latin typeface="Arial"/>
                      </a:endParaRPr>
                    </a:p>
                  </a:txBody>
                  <a:tcPr marL="7620" marR="7620" marT="7620" marB="0"/>
                </a:tc>
                <a:tc>
                  <a:txBody>
                    <a:bodyPr/>
                    <a:lstStyle/>
                    <a:p>
                      <a:pPr algn="r" fontAlgn="t"/>
                      <a:r>
                        <a:rPr lang="en-US" sz="1800" u="none" strike="noStrike" dirty="0">
                          <a:effectLst/>
                        </a:rPr>
                        <a:t>36.7%</a:t>
                      </a:r>
                      <a:endParaRPr lang="en-US" sz="1800" b="0" i="0" u="none" strike="noStrike" dirty="0">
                        <a:solidFill>
                          <a:srgbClr val="000000"/>
                        </a:solidFill>
                        <a:effectLst/>
                        <a:latin typeface="Arial"/>
                      </a:endParaRPr>
                    </a:p>
                  </a:txBody>
                  <a:tcPr marL="7620" marR="7620" marT="7620" marB="0"/>
                </a:tc>
                <a:extLst>
                  <a:ext uri="{0D108BD9-81ED-4DB2-BD59-A6C34878D82A}">
                    <a16:rowId xmlns="" xmlns:a16="http://schemas.microsoft.com/office/drawing/2014/main" val="10006"/>
                  </a:ext>
                </a:extLst>
              </a:tr>
              <a:tr h="281044">
                <a:tc>
                  <a:txBody>
                    <a:bodyPr/>
                    <a:lstStyle/>
                    <a:p>
                      <a:pPr algn="l" fontAlgn="t"/>
                      <a:r>
                        <a:rPr lang="en-US" sz="2000" u="none" strike="noStrike" dirty="0">
                          <a:effectLst/>
                        </a:rPr>
                        <a:t>Total</a:t>
                      </a:r>
                      <a:endParaRPr lang="en-US" sz="2000" b="0" i="0" u="none" strike="noStrike" dirty="0">
                        <a:solidFill>
                          <a:srgbClr val="000000"/>
                        </a:solidFill>
                        <a:effectLst/>
                        <a:latin typeface="Arial"/>
                      </a:endParaRPr>
                    </a:p>
                  </a:txBody>
                  <a:tcPr marL="7620" marR="7620" marT="7620" marB="0"/>
                </a:tc>
                <a:tc>
                  <a:txBody>
                    <a:bodyPr/>
                    <a:lstStyle/>
                    <a:p>
                      <a:pPr algn="r" fontAlgn="t"/>
                      <a:r>
                        <a:rPr lang="en-US" sz="1800" u="none" strike="noStrike" dirty="0">
                          <a:effectLst/>
                        </a:rPr>
                        <a:t>43</a:t>
                      </a:r>
                      <a:endParaRPr lang="en-US" sz="1800" b="0" i="0" u="none" strike="noStrike" dirty="0">
                        <a:solidFill>
                          <a:srgbClr val="000000"/>
                        </a:solidFill>
                        <a:effectLst/>
                        <a:latin typeface="Arial"/>
                      </a:endParaRPr>
                    </a:p>
                  </a:txBody>
                  <a:tcPr marL="7620" marR="7620" marT="7620" marB="0"/>
                </a:tc>
                <a:tc>
                  <a:txBody>
                    <a:bodyPr/>
                    <a:lstStyle/>
                    <a:p>
                      <a:pPr algn="r" fontAlgn="t"/>
                      <a:r>
                        <a:rPr lang="en-US" sz="1800" u="none" strike="noStrike" dirty="0">
                          <a:effectLst/>
                        </a:rPr>
                        <a:t>100.0%</a:t>
                      </a:r>
                      <a:endParaRPr lang="en-US" sz="1800" b="0" i="0" u="none" strike="noStrike" dirty="0">
                        <a:solidFill>
                          <a:srgbClr val="000000"/>
                        </a:solidFill>
                        <a:effectLst/>
                        <a:latin typeface="Arial"/>
                      </a:endParaRPr>
                    </a:p>
                  </a:txBody>
                  <a:tcPr marL="7620" marR="7620" marT="7620" marB="0"/>
                </a:tc>
                <a:tc>
                  <a:txBody>
                    <a:bodyPr/>
                    <a:lstStyle/>
                    <a:p>
                      <a:pPr algn="r" fontAlgn="t"/>
                      <a:r>
                        <a:rPr lang="en-US" sz="1800" u="none" strike="noStrike" dirty="0">
                          <a:effectLst/>
                        </a:rPr>
                        <a:t>143.3%</a:t>
                      </a:r>
                      <a:endParaRPr lang="en-US" sz="1800" b="0" i="0" u="none" strike="noStrike" dirty="0">
                        <a:solidFill>
                          <a:srgbClr val="000000"/>
                        </a:solidFill>
                        <a:effectLst/>
                        <a:latin typeface="Arial"/>
                      </a:endParaRPr>
                    </a:p>
                  </a:txBody>
                  <a:tcPr marL="7620" marR="7620" marT="7620" marB="0"/>
                </a:tc>
                <a:extLst>
                  <a:ext uri="{0D108BD9-81ED-4DB2-BD59-A6C34878D82A}">
                    <a16:rowId xmlns="" xmlns:a16="http://schemas.microsoft.com/office/drawing/2014/main" val="10007"/>
                  </a:ext>
                </a:extLst>
              </a:tr>
            </a:tbl>
          </a:graphicData>
        </a:graphic>
      </p:graphicFrame>
      <p:sp>
        <p:nvSpPr>
          <p:cNvPr id="7" name="Rectangle 6"/>
          <p:cNvSpPr/>
          <p:nvPr/>
        </p:nvSpPr>
        <p:spPr>
          <a:xfrm>
            <a:off x="232012" y="3568817"/>
            <a:ext cx="8557146" cy="2800767"/>
          </a:xfrm>
          <a:prstGeom prst="rect">
            <a:avLst/>
          </a:prstGeom>
        </p:spPr>
        <p:txBody>
          <a:bodyPr wrap="square">
            <a:spAutoFit/>
          </a:bodyPr>
          <a:lstStyle/>
          <a:p>
            <a:r>
              <a:rPr lang="en-US" sz="2200" dirty="0" smtClean="0"/>
              <a:t>For the analysis:</a:t>
            </a:r>
          </a:p>
          <a:p>
            <a:pPr marL="342900" indent="-342900">
              <a:buAutoNum type="arabicPeriod"/>
            </a:pPr>
            <a:r>
              <a:rPr lang="en-US" sz="2200" dirty="0" smtClean="0"/>
              <a:t>Respondents were able to choose multiple roles ( total responses = 43. </a:t>
            </a:r>
            <a:r>
              <a:rPr lang="en-US" dirty="0" smtClean="0"/>
              <a:t>(% cases reflects division by 30 and % responses reflects division by 43</a:t>
            </a:r>
            <a:r>
              <a:rPr lang="en-US" sz="2200" dirty="0" smtClean="0"/>
              <a:t>) </a:t>
            </a:r>
          </a:p>
          <a:p>
            <a:pPr marL="342900" indent="-342900">
              <a:buAutoNum type="arabicPeriod"/>
            </a:pPr>
            <a:r>
              <a:rPr lang="en-US" sz="2200" dirty="0" smtClean="0"/>
              <a:t>A category was created for the 2</a:t>
            </a:r>
            <a:r>
              <a:rPr lang="en-US" sz="2200" baseline="0" dirty="0" smtClean="0"/>
              <a:t> respondents who labeled themselves as both RWCM and HCM. </a:t>
            </a:r>
          </a:p>
          <a:p>
            <a:pPr marL="342900" indent="-342900">
              <a:buAutoNum type="arabicPeriod"/>
            </a:pPr>
            <a:r>
              <a:rPr lang="en-US" sz="2200" baseline="0" dirty="0" smtClean="0"/>
              <a:t>Of  the 11 who categorized themselves "Other", 7 had already categorized themselves in another category. Therefore only 4 without another designation are counted as "Other</a:t>
            </a:r>
            <a:r>
              <a:rPr lang="en-US" baseline="0" dirty="0" smtClean="0"/>
              <a:t>"</a:t>
            </a:r>
            <a:endParaRPr lang="en-US" dirty="0"/>
          </a:p>
        </p:txBody>
      </p:sp>
    </p:spTree>
    <p:extLst>
      <p:ext uri="{BB962C8B-B14F-4D97-AF65-F5344CB8AC3E}">
        <p14:creationId xmlns:p14="http://schemas.microsoft.com/office/powerpoint/2010/main" val="2626849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724773235"/>
              </p:ext>
            </p:extLst>
          </p:nvPr>
        </p:nvGraphicFramePr>
        <p:xfrm>
          <a:off x="5029200" y="210987"/>
          <a:ext cx="3200400" cy="330327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52400" y="3365480"/>
            <a:ext cx="4810125" cy="2760756"/>
          </a:xfrm>
          <a:prstGeom prst="rect">
            <a:avLst/>
          </a:prstGeom>
        </p:spPr>
        <p:txBody>
          <a:bodyPr wrap="square">
            <a:spAutoFit/>
          </a:bodyPr>
          <a:lstStyle/>
          <a:p>
            <a:pPr defTabSz="914400">
              <a:lnSpc>
                <a:spcPct val="85000"/>
              </a:lnSpc>
              <a:spcBef>
                <a:spcPct val="0"/>
              </a:spcBef>
            </a:pPr>
            <a:r>
              <a:rPr lang="en-US" sz="2400" b="1" spc="-50" dirty="0">
                <a:solidFill>
                  <a:schemeClr val="tx1">
                    <a:lumMod val="75000"/>
                    <a:lumOff val="25000"/>
                  </a:schemeClr>
                </a:solidFill>
                <a:latin typeface="+mj-lt"/>
                <a:ea typeface="+mj-ea"/>
                <a:cs typeface="+mj-cs"/>
              </a:rPr>
              <a:t>JOB TENURE AND DIG </a:t>
            </a:r>
            <a:r>
              <a:rPr lang="en-US" sz="2400" b="1" spc="-50" dirty="0" smtClean="0">
                <a:solidFill>
                  <a:schemeClr val="tx1">
                    <a:lumMod val="75000"/>
                    <a:lumOff val="25000"/>
                  </a:schemeClr>
                </a:solidFill>
                <a:latin typeface="+mj-lt"/>
                <a:ea typeface="+mj-ea"/>
                <a:cs typeface="+mj-cs"/>
              </a:rPr>
              <a:t>TRAINING:</a:t>
            </a:r>
          </a:p>
          <a:p>
            <a:pPr defTabSz="914400">
              <a:lnSpc>
                <a:spcPct val="85000"/>
              </a:lnSpc>
              <a:spcBef>
                <a:spcPct val="0"/>
              </a:spcBef>
            </a:pPr>
            <a:endParaRPr lang="en-US" sz="2000" spc="-50" dirty="0">
              <a:solidFill>
                <a:schemeClr val="tx1">
                  <a:lumMod val="75000"/>
                  <a:lumOff val="25000"/>
                </a:schemeClr>
              </a:solidFill>
              <a:latin typeface="+mj-lt"/>
              <a:ea typeface="+mj-ea"/>
              <a:cs typeface="+mj-cs"/>
            </a:endParaRPr>
          </a:p>
          <a:p>
            <a:pPr marL="457200" indent="-457200" defTabSz="914400">
              <a:lnSpc>
                <a:spcPct val="85000"/>
              </a:lnSpc>
              <a:spcBef>
                <a:spcPct val="0"/>
              </a:spcBef>
              <a:buAutoNum type="arabicPeriod"/>
            </a:pPr>
            <a:r>
              <a:rPr lang="en-US" sz="2000" spc="-50" dirty="0" smtClean="0">
                <a:solidFill>
                  <a:schemeClr val="tx1">
                    <a:lumMod val="75000"/>
                    <a:lumOff val="25000"/>
                  </a:schemeClr>
                </a:solidFill>
                <a:ea typeface="+mj-ea"/>
                <a:cs typeface="+mj-cs"/>
              </a:rPr>
              <a:t>Medical </a:t>
            </a:r>
            <a:r>
              <a:rPr lang="en-US" sz="2000" spc="-50" dirty="0">
                <a:solidFill>
                  <a:schemeClr val="tx1">
                    <a:lumMod val="75000"/>
                    <a:lumOff val="25000"/>
                  </a:schemeClr>
                </a:solidFill>
                <a:ea typeface="+mj-ea"/>
                <a:cs typeface="+mj-cs"/>
              </a:rPr>
              <a:t>CM respondents have longer job tenure but less training hours in DIG than Housing </a:t>
            </a:r>
            <a:r>
              <a:rPr lang="en-US" sz="2000" spc="-50" dirty="0" smtClean="0">
                <a:solidFill>
                  <a:schemeClr val="tx1">
                    <a:lumMod val="75000"/>
                    <a:lumOff val="25000"/>
                  </a:schemeClr>
                </a:solidFill>
                <a:ea typeface="+mj-ea"/>
                <a:cs typeface="+mj-cs"/>
              </a:rPr>
              <a:t>CM</a:t>
            </a:r>
          </a:p>
          <a:p>
            <a:pPr marL="457200" indent="-457200" defTabSz="914400">
              <a:lnSpc>
                <a:spcPct val="85000"/>
              </a:lnSpc>
              <a:spcBef>
                <a:spcPct val="0"/>
              </a:spcBef>
              <a:buAutoNum type="arabicPeriod"/>
            </a:pPr>
            <a:endParaRPr lang="en-US" sz="2000" spc="-50" dirty="0" smtClean="0">
              <a:solidFill>
                <a:schemeClr val="tx1">
                  <a:lumMod val="75000"/>
                  <a:lumOff val="25000"/>
                </a:schemeClr>
              </a:solidFill>
              <a:ea typeface="+mj-ea"/>
              <a:cs typeface="+mj-cs"/>
            </a:endParaRPr>
          </a:p>
          <a:p>
            <a:pPr marL="457200" indent="-457200" defTabSz="914400">
              <a:lnSpc>
                <a:spcPct val="85000"/>
              </a:lnSpc>
              <a:spcBef>
                <a:spcPct val="0"/>
              </a:spcBef>
              <a:buAutoNum type="arabicPeriod"/>
            </a:pPr>
            <a:r>
              <a:rPr lang="en-US" sz="2000" spc="-50" dirty="0" smtClean="0">
                <a:solidFill>
                  <a:schemeClr val="tx1">
                    <a:lumMod val="75000"/>
                    <a:lumOff val="25000"/>
                  </a:schemeClr>
                </a:solidFill>
                <a:ea typeface="+mj-ea"/>
                <a:cs typeface="+mj-cs"/>
              </a:rPr>
              <a:t>Medical </a:t>
            </a:r>
            <a:r>
              <a:rPr lang="en-US" sz="2000" spc="-50" dirty="0">
                <a:solidFill>
                  <a:schemeClr val="tx1">
                    <a:lumMod val="75000"/>
                    <a:lumOff val="25000"/>
                  </a:schemeClr>
                </a:solidFill>
                <a:ea typeface="+mj-ea"/>
                <a:cs typeface="+mj-cs"/>
              </a:rPr>
              <a:t>CM respondents are more likely than Housing CM to agree they have enough training on the new system to use it correctly</a:t>
            </a:r>
          </a:p>
        </p:txBody>
      </p:sp>
      <p:sp>
        <p:nvSpPr>
          <p:cNvPr id="5" name="Rectangle 4"/>
          <p:cNvSpPr/>
          <p:nvPr/>
        </p:nvSpPr>
        <p:spPr>
          <a:xfrm>
            <a:off x="619125" y="5482620"/>
            <a:ext cx="4572000" cy="461665"/>
          </a:xfrm>
          <a:prstGeom prst="rect">
            <a:avLst/>
          </a:prstGeom>
        </p:spPr>
        <p:txBody>
          <a:bodyPr>
            <a:spAutoFit/>
          </a:bodyPr>
          <a:lstStyle/>
          <a:p>
            <a:pPr lvl="0"/>
            <a:r>
              <a:rPr lang="en-US" sz="2400" dirty="0" smtClean="0">
                <a:solidFill>
                  <a:srgbClr val="000000"/>
                </a:solidFill>
              </a:rPr>
              <a:t>.</a:t>
            </a:r>
            <a:endParaRPr lang="en-US" sz="2400" dirty="0">
              <a:solidFill>
                <a:srgbClr val="000000"/>
              </a:solidFill>
            </a:endParaRPr>
          </a:p>
        </p:txBody>
      </p:sp>
      <p:sp>
        <p:nvSpPr>
          <p:cNvPr id="9" name="Rectangle 8"/>
          <p:cNvSpPr/>
          <p:nvPr/>
        </p:nvSpPr>
        <p:spPr>
          <a:xfrm>
            <a:off x="152399" y="174605"/>
            <a:ext cx="4810125" cy="2237536"/>
          </a:xfrm>
          <a:prstGeom prst="rect">
            <a:avLst/>
          </a:prstGeom>
        </p:spPr>
        <p:txBody>
          <a:bodyPr wrap="square">
            <a:spAutoFit/>
          </a:bodyPr>
          <a:lstStyle/>
          <a:p>
            <a:pPr defTabSz="914400">
              <a:lnSpc>
                <a:spcPct val="85000"/>
              </a:lnSpc>
              <a:spcBef>
                <a:spcPct val="0"/>
              </a:spcBef>
            </a:pPr>
            <a:r>
              <a:rPr lang="en-US" sz="2400" b="1" spc="-50" dirty="0" smtClean="0">
                <a:solidFill>
                  <a:schemeClr val="tx1">
                    <a:lumMod val="75000"/>
                    <a:lumOff val="25000"/>
                  </a:schemeClr>
                </a:solidFill>
                <a:latin typeface="+mj-lt"/>
                <a:ea typeface="+mj-ea"/>
                <a:cs typeface="+mj-cs"/>
              </a:rPr>
              <a:t>EDUCATION</a:t>
            </a:r>
          </a:p>
          <a:p>
            <a:pPr defTabSz="914400">
              <a:lnSpc>
                <a:spcPct val="85000"/>
              </a:lnSpc>
              <a:spcBef>
                <a:spcPct val="0"/>
              </a:spcBef>
            </a:pPr>
            <a:endParaRPr lang="en-US" sz="2000" spc="-50" dirty="0">
              <a:solidFill>
                <a:schemeClr val="tx1">
                  <a:lumMod val="75000"/>
                  <a:lumOff val="25000"/>
                </a:schemeClr>
              </a:solidFill>
              <a:latin typeface="+mj-lt"/>
              <a:ea typeface="+mj-ea"/>
              <a:cs typeface="+mj-cs"/>
            </a:endParaRPr>
          </a:p>
          <a:p>
            <a:pPr marL="457200" indent="-457200" defTabSz="914400">
              <a:lnSpc>
                <a:spcPct val="85000"/>
              </a:lnSpc>
              <a:spcBef>
                <a:spcPct val="0"/>
              </a:spcBef>
              <a:buFont typeface="+mj-lt"/>
              <a:buAutoNum type="arabicPeriod"/>
            </a:pPr>
            <a:r>
              <a:rPr lang="en-US" sz="2000" dirty="0"/>
              <a:t>37% of providers in the survey have graduate </a:t>
            </a:r>
            <a:r>
              <a:rPr lang="en-US" sz="2000" dirty="0" smtClean="0"/>
              <a:t>degrees.</a:t>
            </a:r>
          </a:p>
          <a:p>
            <a:pPr marL="457200" indent="-457200" defTabSz="914400">
              <a:lnSpc>
                <a:spcPct val="85000"/>
              </a:lnSpc>
              <a:spcBef>
                <a:spcPct val="0"/>
              </a:spcBef>
              <a:buFont typeface="+mj-lt"/>
              <a:buAutoNum type="arabicPeriod"/>
            </a:pPr>
            <a:endParaRPr lang="en-US" sz="2000" spc="-50" dirty="0" smtClean="0">
              <a:solidFill>
                <a:schemeClr val="tx1">
                  <a:lumMod val="75000"/>
                  <a:lumOff val="25000"/>
                </a:schemeClr>
              </a:solidFill>
              <a:ea typeface="+mj-ea"/>
              <a:cs typeface="+mj-cs"/>
            </a:endParaRPr>
          </a:p>
          <a:p>
            <a:pPr marL="457200" indent="-457200" defTabSz="914400">
              <a:lnSpc>
                <a:spcPct val="85000"/>
              </a:lnSpc>
              <a:spcBef>
                <a:spcPct val="0"/>
              </a:spcBef>
              <a:buFont typeface="+mj-lt"/>
              <a:buAutoNum type="arabicPeriod"/>
            </a:pPr>
            <a:r>
              <a:rPr lang="en-US" sz="2000" dirty="0"/>
              <a:t>Proportionately more Housing vs Medical CM have graduate degrees: (60% vs. 31%)</a:t>
            </a:r>
            <a:endParaRPr lang="en-US" sz="2000" spc="-50" dirty="0">
              <a:solidFill>
                <a:schemeClr val="tx1">
                  <a:lumMod val="75000"/>
                  <a:lumOff val="25000"/>
                </a:schemeClr>
              </a:solidFill>
              <a:ea typeface="+mj-ea"/>
              <a:cs typeface="+mj-cs"/>
            </a:endParaRPr>
          </a:p>
        </p:txBody>
      </p:sp>
      <p:graphicFrame>
        <p:nvGraphicFramePr>
          <p:cNvPr id="10" name="Chart 9"/>
          <p:cNvGraphicFramePr>
            <a:graphicFrameLocks/>
          </p:cNvGraphicFramePr>
          <p:nvPr>
            <p:extLst>
              <p:ext uri="{D42A27DB-BD31-4B8C-83A1-F6EECF244321}">
                <p14:modId xmlns:p14="http://schemas.microsoft.com/office/powerpoint/2010/main" val="1277961093"/>
              </p:ext>
            </p:extLst>
          </p:nvPr>
        </p:nvGraphicFramePr>
        <p:xfrm>
          <a:off x="5124449" y="3484245"/>
          <a:ext cx="4086225" cy="2773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1726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646238"/>
          </a:xfrm>
        </p:spPr>
        <p:txBody>
          <a:bodyPr>
            <a:noAutofit/>
          </a:bodyPr>
          <a:lstStyle/>
          <a:p>
            <a:pPr lvl="0">
              <a:lnSpc>
                <a:spcPct val="85000"/>
              </a:lnSpc>
            </a:pPr>
            <a:r>
              <a:rPr lang="en-US" sz="3200" b="1" spc="-50" dirty="0">
                <a:solidFill>
                  <a:srgbClr val="000000">
                    <a:lumMod val="75000"/>
                    <a:lumOff val="25000"/>
                  </a:srgbClr>
                </a:solidFill>
                <a:latin typeface="Century Gothic" panose="020B0502020202020204" pitchFamily="34" charset="0"/>
              </a:rPr>
              <a:t>USE OF THE DATA SYSTEM:</a:t>
            </a:r>
            <a:br>
              <a:rPr lang="en-US" sz="3200" b="1" spc="-50" dirty="0">
                <a:solidFill>
                  <a:srgbClr val="000000">
                    <a:lumMod val="75000"/>
                    <a:lumOff val="25000"/>
                  </a:srgbClr>
                </a:solidFill>
                <a:latin typeface="Century Gothic" panose="020B0502020202020204" pitchFamily="34" charset="0"/>
              </a:rPr>
            </a:br>
            <a:r>
              <a:rPr lang="en-US" sz="3200" spc="-50" dirty="0" smtClean="0">
                <a:solidFill>
                  <a:srgbClr val="000000">
                    <a:lumMod val="75000"/>
                    <a:lumOff val="25000"/>
                  </a:srgbClr>
                </a:solidFill>
                <a:latin typeface="Calibri Light" panose="020F0302020204030204"/>
              </a:rPr>
              <a:t/>
            </a:r>
            <a:br>
              <a:rPr lang="en-US" sz="3200" spc="-50" dirty="0" smtClean="0">
                <a:solidFill>
                  <a:srgbClr val="000000">
                    <a:lumMod val="75000"/>
                    <a:lumOff val="25000"/>
                  </a:srgbClr>
                </a:solidFill>
                <a:latin typeface="Calibri Light" panose="020F0302020204030204"/>
              </a:rPr>
            </a:br>
            <a:r>
              <a:rPr lang="en-US" sz="3200" dirty="0" smtClean="0"/>
              <a:t>Housing </a:t>
            </a:r>
            <a:r>
              <a:rPr lang="en-US" sz="3200" dirty="0" smtClean="0"/>
              <a:t>CM are more likely than Medical CM to use DIG to access cross-system data*</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9421624"/>
              </p:ext>
            </p:extLst>
          </p:nvPr>
        </p:nvGraphicFramePr>
        <p:xfrm>
          <a:off x="457200" y="2133600"/>
          <a:ext cx="80772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324600" y="2133600"/>
            <a:ext cx="2666181" cy="923330"/>
          </a:xfrm>
          <a:prstGeom prst="rect">
            <a:avLst/>
          </a:prstGeom>
          <a:noFill/>
        </p:spPr>
        <p:txBody>
          <a:bodyPr wrap="square" rtlCol="0">
            <a:spAutoFit/>
          </a:bodyPr>
          <a:lstStyle/>
          <a:p>
            <a:r>
              <a:rPr lang="en-US" dirty="0" smtClean="0"/>
              <a:t>(* MCM accessing housing info and HCM accessing medical info)</a:t>
            </a:r>
            <a:endParaRPr lang="en-US" dirty="0"/>
          </a:p>
        </p:txBody>
      </p:sp>
    </p:spTree>
    <p:extLst>
      <p:ext uri="{BB962C8B-B14F-4D97-AF65-F5344CB8AC3E}">
        <p14:creationId xmlns:p14="http://schemas.microsoft.com/office/powerpoint/2010/main" val="3468359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229600" cy="1439746"/>
          </a:xfrm>
        </p:spPr>
        <p:txBody>
          <a:bodyPr>
            <a:noAutofit/>
          </a:bodyPr>
          <a:lstStyle/>
          <a:p>
            <a:pPr algn="l">
              <a:lnSpc>
                <a:spcPct val="150000"/>
              </a:lnSpc>
              <a:spcAft>
                <a:spcPts val="1200"/>
              </a:spcAft>
            </a:pPr>
            <a:r>
              <a:rPr lang="en-US" sz="2000" dirty="0" smtClean="0"/>
              <a:t>1. Around ¼ of CMs say they are not using </a:t>
            </a:r>
            <a:r>
              <a:rPr lang="en-US" sz="2000" dirty="0"/>
              <a:t>the new </a:t>
            </a:r>
            <a:r>
              <a:rPr lang="en-US" sz="2000" dirty="0" smtClean="0"/>
              <a:t>system</a:t>
            </a:r>
            <a:br>
              <a:rPr lang="en-US" sz="2000" dirty="0" smtClean="0"/>
            </a:br>
            <a:r>
              <a:rPr lang="en-US" sz="2000" dirty="0" smtClean="0"/>
              <a:t>2</a:t>
            </a:r>
            <a:r>
              <a:rPr lang="en-US" sz="2000" dirty="0" smtClean="0"/>
              <a:t>. </a:t>
            </a:r>
            <a:r>
              <a:rPr lang="en-US" sz="2000" dirty="0" smtClean="0"/>
              <a:t>MCM are </a:t>
            </a:r>
            <a:r>
              <a:rPr lang="en-US" sz="2000" dirty="0" smtClean="0"/>
              <a:t>most likely to use it to check health </a:t>
            </a:r>
            <a:r>
              <a:rPr lang="en-US" sz="2000" dirty="0" smtClean="0"/>
              <a:t>indicators</a:t>
            </a:r>
            <a:br>
              <a:rPr lang="en-US" sz="2000" dirty="0" smtClean="0"/>
            </a:br>
            <a:r>
              <a:rPr lang="en-US" sz="2000" dirty="0" smtClean="0"/>
              <a:t>3. HCM use it for health indicators, and housing information</a:t>
            </a:r>
            <a:br>
              <a:rPr lang="en-US" sz="2000" dirty="0" smtClean="0"/>
            </a:br>
            <a:r>
              <a:rPr lang="en-US" sz="2000" dirty="0" smtClean="0"/>
              <a:t>4. </a:t>
            </a:r>
            <a:r>
              <a:rPr lang="en-US" sz="2000" dirty="0" smtClean="0"/>
              <a:t>Only 20% of MCM say they use the system to check housing status.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7028652"/>
              </p:ext>
            </p:extLst>
          </p:nvPr>
        </p:nvGraphicFramePr>
        <p:xfrm>
          <a:off x="76200" y="2971800"/>
          <a:ext cx="87630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923260" y="76200"/>
            <a:ext cx="6324600" cy="646331"/>
          </a:xfrm>
          <a:prstGeom prst="rect">
            <a:avLst/>
          </a:prstGeom>
          <a:noFill/>
        </p:spPr>
        <p:txBody>
          <a:bodyPr wrap="square" rtlCol="0">
            <a:spAutoFit/>
          </a:bodyPr>
          <a:lstStyle/>
          <a:p>
            <a:r>
              <a:rPr lang="en-US" sz="3600" b="1" spc="-50" dirty="0">
                <a:solidFill>
                  <a:srgbClr val="000000">
                    <a:lumMod val="75000"/>
                    <a:lumOff val="25000"/>
                  </a:srgbClr>
                </a:solidFill>
                <a:latin typeface="+mj-lt"/>
              </a:rPr>
              <a:t>USE OF THE DATA SYSTEM</a:t>
            </a:r>
            <a:r>
              <a:rPr lang="en-US" sz="3600" b="1" spc="-50" dirty="0" smtClean="0">
                <a:solidFill>
                  <a:srgbClr val="000000">
                    <a:lumMod val="75000"/>
                    <a:lumOff val="25000"/>
                  </a:srgbClr>
                </a:solidFill>
                <a:latin typeface="+mj-lt"/>
              </a:rPr>
              <a:t>:</a:t>
            </a:r>
            <a:endParaRPr lang="en-US" sz="3600" b="1" dirty="0">
              <a:latin typeface="+mj-lt"/>
            </a:endParaRPr>
          </a:p>
        </p:txBody>
      </p:sp>
    </p:spTree>
    <p:extLst>
      <p:ext uri="{BB962C8B-B14F-4D97-AF65-F5344CB8AC3E}">
        <p14:creationId xmlns:p14="http://schemas.microsoft.com/office/powerpoint/2010/main" val="1723403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7467600" cy="2438400"/>
          </a:xfrm>
        </p:spPr>
        <p:txBody>
          <a:bodyPr>
            <a:normAutofit/>
          </a:bodyPr>
          <a:lstStyle/>
          <a:p>
            <a:r>
              <a:rPr lang="en-US" dirty="0"/>
              <a:t>Reasons for not using the data </a:t>
            </a:r>
            <a:r>
              <a:rPr lang="en-US" dirty="0" smtClean="0"/>
              <a:t>system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8643662"/>
              </p:ext>
            </p:extLst>
          </p:nvPr>
        </p:nvGraphicFramePr>
        <p:xfrm>
          <a:off x="1524000" y="2743200"/>
          <a:ext cx="6019800" cy="2598420"/>
        </p:xfrm>
        <a:graphic>
          <a:graphicData uri="http://schemas.openxmlformats.org/drawingml/2006/table">
            <a:tbl>
              <a:tblPr>
                <a:tableStyleId>{5C22544A-7EE6-4342-B048-85BDC9FD1C3A}</a:tableStyleId>
              </a:tblPr>
              <a:tblGrid>
                <a:gridCol w="6019800"/>
              </a:tblGrid>
              <a:tr h="406592">
                <a:tc>
                  <a:txBody>
                    <a:bodyPr/>
                    <a:lstStyle/>
                    <a:p>
                      <a:pPr algn="l" fontAlgn="t"/>
                      <a:r>
                        <a:rPr lang="en-US" sz="2800" u="none" strike="noStrike" dirty="0" smtClean="0">
                          <a:effectLst/>
                        </a:rPr>
                        <a:t>1. The </a:t>
                      </a:r>
                      <a:r>
                        <a:rPr lang="en-US" sz="2800" u="none" strike="noStrike" dirty="0">
                          <a:effectLst/>
                        </a:rPr>
                        <a:t>data system is hard to use</a:t>
                      </a:r>
                      <a:endParaRPr lang="en-US" sz="2800" b="0" i="0" u="none" strike="noStrike" dirty="0">
                        <a:solidFill>
                          <a:srgbClr val="000000"/>
                        </a:solidFill>
                        <a:effectLst/>
                        <a:latin typeface="Arial"/>
                      </a:endParaRPr>
                    </a:p>
                  </a:txBody>
                  <a:tcPr marL="7620" marR="7620" marT="7620" marB="0"/>
                </a:tc>
              </a:tr>
              <a:tr h="390328">
                <a:tc>
                  <a:txBody>
                    <a:bodyPr/>
                    <a:lstStyle/>
                    <a:p>
                      <a:pPr algn="l" fontAlgn="t"/>
                      <a:r>
                        <a:rPr lang="en-US" sz="2800" u="none" strike="noStrike" dirty="0" smtClean="0">
                          <a:effectLst/>
                        </a:rPr>
                        <a:t>2. I </a:t>
                      </a:r>
                      <a:r>
                        <a:rPr lang="en-US" sz="2800" u="none" strike="noStrike" dirty="0">
                          <a:effectLst/>
                        </a:rPr>
                        <a:t>don't need the data system</a:t>
                      </a:r>
                      <a:endParaRPr lang="en-US" sz="2800" b="0" i="0" u="none" strike="noStrike" dirty="0">
                        <a:solidFill>
                          <a:srgbClr val="000000"/>
                        </a:solidFill>
                        <a:effectLst/>
                        <a:latin typeface="Arial"/>
                      </a:endParaRPr>
                    </a:p>
                  </a:txBody>
                  <a:tcPr marL="7620" marR="7620" marT="7620" marB="0"/>
                </a:tc>
              </a:tr>
              <a:tr h="390328">
                <a:tc>
                  <a:txBody>
                    <a:bodyPr/>
                    <a:lstStyle/>
                    <a:p>
                      <a:pPr algn="l" fontAlgn="t"/>
                      <a:r>
                        <a:rPr lang="en-US" sz="2800" u="none" strike="noStrike" dirty="0" smtClean="0">
                          <a:effectLst/>
                        </a:rPr>
                        <a:t>3. I </a:t>
                      </a:r>
                      <a:r>
                        <a:rPr lang="en-US" sz="2800" u="none" strike="noStrike" dirty="0">
                          <a:effectLst/>
                        </a:rPr>
                        <a:t>was not told to use the data system</a:t>
                      </a:r>
                      <a:endParaRPr lang="en-US" sz="2800" b="0" i="0" u="none" strike="noStrike" dirty="0">
                        <a:solidFill>
                          <a:srgbClr val="000000"/>
                        </a:solidFill>
                        <a:effectLst/>
                        <a:latin typeface="Arial"/>
                      </a:endParaRPr>
                    </a:p>
                  </a:txBody>
                  <a:tcPr marL="7620" marR="7620" marT="7620" marB="0"/>
                </a:tc>
              </a:tr>
              <a:tr h="390328">
                <a:tc>
                  <a:txBody>
                    <a:bodyPr/>
                    <a:lstStyle/>
                    <a:p>
                      <a:pPr algn="l" fontAlgn="t"/>
                      <a:r>
                        <a:rPr lang="en-US" sz="2800" u="none" strike="noStrike" dirty="0" smtClean="0">
                          <a:effectLst/>
                        </a:rPr>
                        <a:t>4. I </a:t>
                      </a:r>
                      <a:r>
                        <a:rPr lang="en-US" sz="2800" u="none" strike="noStrike" dirty="0">
                          <a:effectLst/>
                        </a:rPr>
                        <a:t>use my organization's data system </a:t>
                      </a:r>
                      <a:endParaRPr lang="en-US" sz="2800" b="0" i="0" u="none" strike="noStrike" dirty="0">
                        <a:solidFill>
                          <a:srgbClr val="000000"/>
                        </a:solidFill>
                        <a:effectLst/>
                        <a:latin typeface="Arial"/>
                      </a:endParaRPr>
                    </a:p>
                  </a:txBody>
                  <a:tcPr marL="7620" marR="7620" marT="7620" marB="0"/>
                </a:tc>
              </a:tr>
              <a:tr h="406592">
                <a:tc>
                  <a:txBody>
                    <a:bodyPr/>
                    <a:lstStyle/>
                    <a:p>
                      <a:pPr algn="l" fontAlgn="t"/>
                      <a:r>
                        <a:rPr lang="en-US" sz="2800" u="none" strike="noStrike" dirty="0" smtClean="0">
                          <a:effectLst/>
                        </a:rPr>
                        <a:t>Total</a:t>
                      </a:r>
                      <a:r>
                        <a:rPr lang="en-US" sz="2800" u="none" strike="noStrike" baseline="0" dirty="0" smtClean="0">
                          <a:effectLst/>
                        </a:rPr>
                        <a:t> responses = 5</a:t>
                      </a:r>
                      <a:endParaRPr lang="en-US" sz="2800" b="0" i="0" u="none" strike="noStrike" dirty="0">
                        <a:solidFill>
                          <a:srgbClr val="000000"/>
                        </a:solidFill>
                        <a:effectLst/>
                        <a:latin typeface="Arial"/>
                      </a:endParaRPr>
                    </a:p>
                  </a:txBody>
                  <a:tcPr marL="7620" marR="7620" marT="7620" marB="0"/>
                </a:tc>
              </a:tr>
            </a:tbl>
          </a:graphicData>
        </a:graphic>
      </p:graphicFrame>
    </p:spTree>
    <p:extLst>
      <p:ext uri="{BB962C8B-B14F-4D97-AF65-F5344CB8AC3E}">
        <p14:creationId xmlns:p14="http://schemas.microsoft.com/office/powerpoint/2010/main" val="3951618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203495961"/>
              </p:ext>
            </p:extLst>
          </p:nvPr>
        </p:nvGraphicFramePr>
        <p:xfrm>
          <a:off x="685800" y="304800"/>
          <a:ext cx="7924800" cy="6537803"/>
        </p:xfrm>
        <a:graphic>
          <a:graphicData uri="http://schemas.openxmlformats.org/drawingml/2006/table">
            <a:tbl>
              <a:tblPr/>
              <a:tblGrid>
                <a:gridCol w="6659645"/>
                <a:gridCol w="1265155"/>
              </a:tblGrid>
              <a:tr h="927083">
                <a:tc>
                  <a:txBody>
                    <a:bodyPr/>
                    <a:lstStyle/>
                    <a:p>
                      <a:pPr algn="l" fontAlgn="b"/>
                      <a:r>
                        <a:rPr lang="en-US" sz="2800" b="1" i="0" u="none" strike="noStrike" dirty="0">
                          <a:solidFill>
                            <a:srgbClr val="FFFFFF"/>
                          </a:solidFill>
                          <a:effectLst/>
                          <a:latin typeface="Calibri"/>
                        </a:rPr>
                        <a:t>What are positive aspects of using the integrated data system</a:t>
                      </a:r>
                      <a:r>
                        <a:rPr lang="en-US" sz="2800" b="1" i="0" u="none" strike="noStrike" dirty="0" smtClean="0">
                          <a:solidFill>
                            <a:srgbClr val="FFFFFF"/>
                          </a:solidFill>
                          <a:effectLst/>
                          <a:latin typeface="Calibri"/>
                        </a:rPr>
                        <a:t>? (n=20)</a:t>
                      </a:r>
                      <a:endParaRPr lang="en-US" sz="2800" b="1" i="0" u="none" strike="noStrike" dirty="0">
                        <a:solidFill>
                          <a:srgbClr val="FFFFFF"/>
                        </a:solidFill>
                        <a:effectLst/>
                        <a:latin typeface="Calibri"/>
                      </a:endParaRPr>
                    </a:p>
                  </a:txBody>
                  <a:tcPr marL="8840" marR="8840" marT="8840" marB="0" anchor="b">
                    <a:lnL>
                      <a:noFill/>
                    </a:lnL>
                    <a:lnR>
                      <a:noFill/>
                    </a:lnR>
                    <a:lnT>
                      <a:noFill/>
                    </a:lnT>
                    <a:lnB>
                      <a:noFill/>
                    </a:lnB>
                    <a:solidFill>
                      <a:srgbClr val="506E94"/>
                    </a:solidFill>
                  </a:tcPr>
                </a:tc>
                <a:tc>
                  <a:txBody>
                    <a:bodyPr/>
                    <a:lstStyle/>
                    <a:p>
                      <a:pPr algn="l" fontAlgn="b"/>
                      <a:r>
                        <a:rPr lang="en-US" sz="1800" b="1" i="0" u="none" strike="noStrike">
                          <a:solidFill>
                            <a:srgbClr val="FFFFFF"/>
                          </a:solidFill>
                          <a:effectLst/>
                          <a:latin typeface="Calibri"/>
                        </a:rPr>
                        <a:t>Source</a:t>
                      </a:r>
                    </a:p>
                  </a:txBody>
                  <a:tcPr marL="8840" marR="8840" marT="8840" marB="0" anchor="b">
                    <a:lnL>
                      <a:noFill/>
                    </a:lnL>
                    <a:lnR>
                      <a:noFill/>
                    </a:lnR>
                    <a:lnT>
                      <a:noFill/>
                    </a:lnT>
                    <a:lnB>
                      <a:noFill/>
                    </a:lnB>
                    <a:solidFill>
                      <a:srgbClr val="506E94"/>
                    </a:solidFill>
                  </a:tcPr>
                </a:tc>
              </a:tr>
              <a:tr h="238899">
                <a:tc>
                  <a:txBody>
                    <a:bodyPr/>
                    <a:lstStyle/>
                    <a:p>
                      <a:pPr algn="l" fontAlgn="b"/>
                      <a:r>
                        <a:rPr lang="en-US" sz="1600" b="1" i="0" u="none" strike="noStrike" dirty="0">
                          <a:solidFill>
                            <a:srgbClr val="000000"/>
                          </a:solidFill>
                          <a:effectLst/>
                          <a:latin typeface="Calibri"/>
                        </a:rPr>
                        <a:t>Efficiency</a:t>
                      </a:r>
                    </a:p>
                  </a:txBody>
                  <a:tcPr marL="8840" marR="8840" marT="8840" marB="0" anchor="b">
                    <a:lnL>
                      <a:noFill/>
                    </a:lnL>
                    <a:lnR>
                      <a:noFill/>
                    </a:lnR>
                    <a:lnT>
                      <a:noFill/>
                    </a:lnT>
                    <a:lnB>
                      <a:noFill/>
                    </a:lnB>
                    <a:solidFill>
                      <a:srgbClr val="E7DED1"/>
                    </a:solidFill>
                  </a:tcPr>
                </a:tc>
                <a:tc>
                  <a:txBody>
                    <a:bodyPr/>
                    <a:lstStyle/>
                    <a:p>
                      <a:pPr algn="l" fontAlgn="b"/>
                      <a:endParaRPr lang="en-US" sz="1400" b="0" i="0" u="none" strike="noStrike">
                        <a:solidFill>
                          <a:srgbClr val="000000"/>
                        </a:solidFill>
                        <a:effectLst/>
                        <a:latin typeface="Calibri"/>
                      </a:endParaRPr>
                    </a:p>
                  </a:txBody>
                  <a:tcPr marL="8840" marR="8840" marT="8840" marB="0" anchor="b">
                    <a:lnL>
                      <a:noFill/>
                    </a:lnL>
                    <a:lnR>
                      <a:noFill/>
                    </a:lnR>
                    <a:lnT>
                      <a:noFill/>
                    </a:lnT>
                    <a:lnB>
                      <a:noFill/>
                    </a:lnB>
                    <a:solidFill>
                      <a:srgbClr val="E7DED1"/>
                    </a:solidFill>
                  </a:tcPr>
                </a:tc>
              </a:tr>
              <a:tr h="238899">
                <a:tc>
                  <a:txBody>
                    <a:bodyPr/>
                    <a:lstStyle/>
                    <a:p>
                      <a:pPr algn="l" fontAlgn="b"/>
                      <a:r>
                        <a:rPr lang="en-US" sz="1600" b="0" i="0" u="none" strike="noStrike" dirty="0">
                          <a:solidFill>
                            <a:srgbClr val="000000"/>
                          </a:solidFill>
                          <a:effectLst/>
                          <a:latin typeface="Calibri"/>
                        </a:rPr>
                        <a:t>Having  real time information </a:t>
                      </a:r>
                    </a:p>
                  </a:txBody>
                  <a:tcPr marL="8840" marR="8840" marT="8840" marB="0" anchor="b">
                    <a:lnL>
                      <a:noFill/>
                    </a:lnL>
                    <a:lnR>
                      <a:noFill/>
                    </a:lnR>
                    <a:lnT>
                      <a:noFill/>
                    </a:lnT>
                    <a:lnB>
                      <a:noFill/>
                    </a:lnB>
                    <a:solidFill>
                      <a:srgbClr val="F2EEE8"/>
                    </a:solidFill>
                  </a:tcPr>
                </a:tc>
                <a:tc>
                  <a:txBody>
                    <a:bodyPr/>
                    <a:lstStyle/>
                    <a:p>
                      <a:pPr algn="l" fontAlgn="b"/>
                      <a:r>
                        <a:rPr lang="en-US" sz="1400" b="0" i="0" u="none" strike="noStrike">
                          <a:solidFill>
                            <a:srgbClr val="000000"/>
                          </a:solidFill>
                          <a:effectLst/>
                          <a:latin typeface="Calibri"/>
                        </a:rPr>
                        <a:t>HCM</a:t>
                      </a:r>
                    </a:p>
                  </a:txBody>
                  <a:tcPr marL="8840" marR="8840" marT="8840" marB="0" anchor="b">
                    <a:lnL>
                      <a:noFill/>
                    </a:lnL>
                    <a:lnR>
                      <a:noFill/>
                    </a:lnR>
                    <a:lnT>
                      <a:noFill/>
                    </a:lnT>
                    <a:lnB>
                      <a:noFill/>
                    </a:lnB>
                    <a:solidFill>
                      <a:srgbClr val="F2EEE8"/>
                    </a:solidFill>
                  </a:tcPr>
                </a:tc>
              </a:tr>
              <a:tr h="238899">
                <a:tc>
                  <a:txBody>
                    <a:bodyPr/>
                    <a:lstStyle/>
                    <a:p>
                      <a:pPr algn="l" fontAlgn="b"/>
                      <a:r>
                        <a:rPr lang="en-US" sz="1600" b="0" i="0" u="none" strike="noStrike" dirty="0">
                          <a:solidFill>
                            <a:srgbClr val="000000"/>
                          </a:solidFill>
                          <a:effectLst/>
                          <a:latin typeface="Calibri"/>
                        </a:rPr>
                        <a:t>More efficient communication with other providers</a:t>
                      </a:r>
                    </a:p>
                  </a:txBody>
                  <a:tcPr marL="8840" marR="8840" marT="8840" marB="0" anchor="b">
                    <a:lnL>
                      <a:noFill/>
                    </a:lnL>
                    <a:lnR>
                      <a:noFill/>
                    </a:lnR>
                    <a:lnT>
                      <a:noFill/>
                    </a:lnT>
                    <a:lnB>
                      <a:noFill/>
                    </a:lnB>
                    <a:solidFill>
                      <a:srgbClr val="E7DED1"/>
                    </a:solidFill>
                  </a:tcPr>
                </a:tc>
                <a:tc>
                  <a:txBody>
                    <a:bodyPr/>
                    <a:lstStyle/>
                    <a:p>
                      <a:pPr algn="l" fontAlgn="b"/>
                      <a:r>
                        <a:rPr lang="en-US" sz="1400" b="0" i="0" u="none" strike="noStrike">
                          <a:solidFill>
                            <a:srgbClr val="000000"/>
                          </a:solidFill>
                          <a:effectLst/>
                          <a:latin typeface="Calibri"/>
                        </a:rPr>
                        <a:t>HCM</a:t>
                      </a:r>
                    </a:p>
                  </a:txBody>
                  <a:tcPr marL="8840" marR="8840" marT="8840" marB="0" anchor="b">
                    <a:lnL>
                      <a:noFill/>
                    </a:lnL>
                    <a:lnR>
                      <a:noFill/>
                    </a:lnR>
                    <a:lnT>
                      <a:noFill/>
                    </a:lnT>
                    <a:lnB>
                      <a:noFill/>
                    </a:lnB>
                    <a:solidFill>
                      <a:srgbClr val="E7DED1"/>
                    </a:solidFill>
                  </a:tcPr>
                </a:tc>
              </a:tr>
              <a:tr h="238899">
                <a:tc>
                  <a:txBody>
                    <a:bodyPr/>
                    <a:lstStyle/>
                    <a:p>
                      <a:pPr algn="l" fontAlgn="b"/>
                      <a:r>
                        <a:rPr lang="en-US" sz="1600" b="0" i="0" u="none" strike="noStrike" dirty="0">
                          <a:solidFill>
                            <a:srgbClr val="000000"/>
                          </a:solidFill>
                          <a:effectLst/>
                          <a:latin typeface="Calibri"/>
                        </a:rPr>
                        <a:t>On-Demand information</a:t>
                      </a:r>
                    </a:p>
                  </a:txBody>
                  <a:tcPr marL="8840" marR="8840" marT="8840" marB="0" anchor="b">
                    <a:lnL>
                      <a:noFill/>
                    </a:lnL>
                    <a:lnR>
                      <a:noFill/>
                    </a:lnR>
                    <a:lnT>
                      <a:noFill/>
                    </a:lnT>
                    <a:lnB>
                      <a:noFill/>
                    </a:lnB>
                    <a:solidFill>
                      <a:srgbClr val="F2EEE8"/>
                    </a:solidFill>
                  </a:tcPr>
                </a:tc>
                <a:tc>
                  <a:txBody>
                    <a:bodyPr/>
                    <a:lstStyle/>
                    <a:p>
                      <a:pPr algn="l" fontAlgn="b"/>
                      <a:r>
                        <a:rPr lang="en-US" sz="1400" b="0" i="0" u="none" strike="noStrike">
                          <a:solidFill>
                            <a:srgbClr val="000000"/>
                          </a:solidFill>
                          <a:effectLst/>
                          <a:latin typeface="Calibri"/>
                        </a:rPr>
                        <a:t>MCM</a:t>
                      </a:r>
                    </a:p>
                  </a:txBody>
                  <a:tcPr marL="8840" marR="8840" marT="8840" marB="0" anchor="b">
                    <a:lnL>
                      <a:noFill/>
                    </a:lnL>
                    <a:lnR>
                      <a:noFill/>
                    </a:lnR>
                    <a:lnT>
                      <a:noFill/>
                    </a:lnT>
                    <a:lnB>
                      <a:noFill/>
                    </a:lnB>
                    <a:solidFill>
                      <a:srgbClr val="F2EEE8"/>
                    </a:solidFill>
                  </a:tcPr>
                </a:tc>
              </a:tr>
              <a:tr h="238899">
                <a:tc>
                  <a:txBody>
                    <a:bodyPr/>
                    <a:lstStyle/>
                    <a:p>
                      <a:pPr algn="l" fontAlgn="b"/>
                      <a:r>
                        <a:rPr lang="en-US" sz="1600" b="0" i="0" u="none" strike="noStrike" dirty="0">
                          <a:solidFill>
                            <a:srgbClr val="000000"/>
                          </a:solidFill>
                          <a:effectLst/>
                          <a:latin typeface="Calibri"/>
                        </a:rPr>
                        <a:t>Reduces work for MCM easy access to housing data-</a:t>
                      </a:r>
                    </a:p>
                  </a:txBody>
                  <a:tcPr marL="8840" marR="8840" marT="8840" marB="0" anchor="b">
                    <a:lnL>
                      <a:noFill/>
                    </a:lnL>
                    <a:lnR>
                      <a:noFill/>
                    </a:lnR>
                    <a:lnT>
                      <a:noFill/>
                    </a:lnT>
                    <a:lnB>
                      <a:noFill/>
                    </a:lnB>
                    <a:solidFill>
                      <a:srgbClr val="E7DED1"/>
                    </a:solidFill>
                  </a:tcPr>
                </a:tc>
                <a:tc>
                  <a:txBody>
                    <a:bodyPr/>
                    <a:lstStyle/>
                    <a:p>
                      <a:pPr algn="l" fontAlgn="b"/>
                      <a:r>
                        <a:rPr lang="en-US" sz="1400" b="0" i="0" u="none" strike="noStrike">
                          <a:solidFill>
                            <a:srgbClr val="000000"/>
                          </a:solidFill>
                          <a:effectLst/>
                          <a:latin typeface="Calibri"/>
                        </a:rPr>
                        <a:t>MCM</a:t>
                      </a:r>
                    </a:p>
                  </a:txBody>
                  <a:tcPr marL="8840" marR="8840" marT="8840" marB="0" anchor="b">
                    <a:lnL>
                      <a:noFill/>
                    </a:lnL>
                    <a:lnR>
                      <a:noFill/>
                    </a:lnR>
                    <a:lnT>
                      <a:noFill/>
                    </a:lnT>
                    <a:lnB>
                      <a:noFill/>
                    </a:lnB>
                    <a:solidFill>
                      <a:srgbClr val="E7DED1"/>
                    </a:solidFill>
                  </a:tcPr>
                </a:tc>
              </a:tr>
              <a:tr h="238899">
                <a:tc>
                  <a:txBody>
                    <a:bodyPr/>
                    <a:lstStyle/>
                    <a:p>
                      <a:pPr algn="l" fontAlgn="b"/>
                      <a:r>
                        <a:rPr lang="en-US" sz="1600" b="0" i="0" u="none" strike="noStrike" dirty="0">
                          <a:solidFill>
                            <a:srgbClr val="000000"/>
                          </a:solidFill>
                          <a:effectLst/>
                          <a:latin typeface="Calibri"/>
                        </a:rPr>
                        <a:t>Speed and efficiency</a:t>
                      </a:r>
                    </a:p>
                  </a:txBody>
                  <a:tcPr marL="8840" marR="8840" marT="8840" marB="0" anchor="b">
                    <a:lnL>
                      <a:noFill/>
                    </a:lnL>
                    <a:lnR>
                      <a:noFill/>
                    </a:lnR>
                    <a:lnT>
                      <a:noFill/>
                    </a:lnT>
                    <a:lnB>
                      <a:noFill/>
                    </a:lnB>
                    <a:solidFill>
                      <a:srgbClr val="F2EEE8"/>
                    </a:solidFill>
                  </a:tcPr>
                </a:tc>
                <a:tc>
                  <a:txBody>
                    <a:bodyPr/>
                    <a:lstStyle/>
                    <a:p>
                      <a:pPr algn="l" fontAlgn="b"/>
                      <a:r>
                        <a:rPr lang="en-US" sz="1400" b="0" i="0" u="none" strike="noStrike">
                          <a:solidFill>
                            <a:srgbClr val="000000"/>
                          </a:solidFill>
                          <a:effectLst/>
                          <a:latin typeface="Calibri"/>
                        </a:rPr>
                        <a:t>MCM</a:t>
                      </a:r>
                    </a:p>
                  </a:txBody>
                  <a:tcPr marL="8840" marR="8840" marT="8840" marB="0" anchor="b">
                    <a:lnL>
                      <a:noFill/>
                    </a:lnL>
                    <a:lnR>
                      <a:noFill/>
                    </a:lnR>
                    <a:lnT>
                      <a:noFill/>
                    </a:lnT>
                    <a:lnB>
                      <a:noFill/>
                    </a:lnB>
                    <a:solidFill>
                      <a:srgbClr val="F2EEE8"/>
                    </a:solidFill>
                  </a:tcPr>
                </a:tc>
              </a:tr>
              <a:tr h="238899">
                <a:tc>
                  <a:txBody>
                    <a:bodyPr/>
                    <a:lstStyle/>
                    <a:p>
                      <a:pPr algn="l" fontAlgn="b"/>
                      <a:r>
                        <a:rPr lang="en-US" sz="1600" b="0" i="0" u="none" strike="noStrike" dirty="0">
                          <a:solidFill>
                            <a:srgbClr val="000000"/>
                          </a:solidFill>
                          <a:effectLst/>
                          <a:latin typeface="Calibri"/>
                        </a:rPr>
                        <a:t>Direct access to patient housing status</a:t>
                      </a:r>
                    </a:p>
                  </a:txBody>
                  <a:tcPr marL="8840" marR="8840" marT="8840" marB="0" anchor="b">
                    <a:lnL>
                      <a:noFill/>
                    </a:lnL>
                    <a:lnR>
                      <a:noFill/>
                    </a:lnR>
                    <a:lnT>
                      <a:noFill/>
                    </a:lnT>
                    <a:lnB>
                      <a:noFill/>
                    </a:lnB>
                    <a:solidFill>
                      <a:srgbClr val="E7DED1"/>
                    </a:solidFill>
                  </a:tcPr>
                </a:tc>
                <a:tc>
                  <a:txBody>
                    <a:bodyPr/>
                    <a:lstStyle/>
                    <a:p>
                      <a:pPr algn="l" fontAlgn="b"/>
                      <a:r>
                        <a:rPr lang="en-US" sz="1400" b="0" i="0" u="none" strike="noStrike">
                          <a:solidFill>
                            <a:srgbClr val="000000"/>
                          </a:solidFill>
                          <a:effectLst/>
                          <a:latin typeface="Calibri"/>
                        </a:rPr>
                        <a:t>MCM</a:t>
                      </a:r>
                    </a:p>
                  </a:txBody>
                  <a:tcPr marL="8840" marR="8840" marT="8840" marB="0" anchor="b">
                    <a:lnL>
                      <a:noFill/>
                    </a:lnL>
                    <a:lnR>
                      <a:noFill/>
                    </a:lnR>
                    <a:lnT>
                      <a:noFill/>
                    </a:lnT>
                    <a:lnB>
                      <a:noFill/>
                    </a:lnB>
                    <a:solidFill>
                      <a:srgbClr val="E7DED1"/>
                    </a:solidFill>
                  </a:tcPr>
                </a:tc>
              </a:tr>
              <a:tr h="238899">
                <a:tc>
                  <a:txBody>
                    <a:bodyPr/>
                    <a:lstStyle/>
                    <a:p>
                      <a:pPr algn="l" fontAlgn="b"/>
                      <a:r>
                        <a:rPr lang="en-US" sz="1600" b="0" i="0" u="none" strike="noStrike" dirty="0">
                          <a:solidFill>
                            <a:srgbClr val="000000"/>
                          </a:solidFill>
                          <a:effectLst/>
                          <a:latin typeface="Calibri"/>
                        </a:rPr>
                        <a:t>Data sharing</a:t>
                      </a:r>
                    </a:p>
                  </a:txBody>
                  <a:tcPr marL="8840" marR="8840" marT="8840" marB="0" anchor="b">
                    <a:lnL>
                      <a:noFill/>
                    </a:lnL>
                    <a:lnR>
                      <a:noFill/>
                    </a:lnR>
                    <a:lnT>
                      <a:noFill/>
                    </a:lnT>
                    <a:lnB>
                      <a:noFill/>
                    </a:lnB>
                    <a:solidFill>
                      <a:srgbClr val="F2EEE8"/>
                    </a:solidFill>
                  </a:tcPr>
                </a:tc>
                <a:tc>
                  <a:txBody>
                    <a:bodyPr/>
                    <a:lstStyle/>
                    <a:p>
                      <a:pPr algn="l" fontAlgn="b"/>
                      <a:r>
                        <a:rPr lang="en-US" sz="1400" b="0" i="0" u="none" strike="noStrike">
                          <a:solidFill>
                            <a:srgbClr val="000000"/>
                          </a:solidFill>
                          <a:effectLst/>
                          <a:latin typeface="Calibri"/>
                        </a:rPr>
                        <a:t>MCM</a:t>
                      </a:r>
                    </a:p>
                  </a:txBody>
                  <a:tcPr marL="8840" marR="8840" marT="8840" marB="0" anchor="b">
                    <a:lnL>
                      <a:noFill/>
                    </a:lnL>
                    <a:lnR>
                      <a:noFill/>
                    </a:lnR>
                    <a:lnT>
                      <a:noFill/>
                    </a:lnT>
                    <a:lnB>
                      <a:noFill/>
                    </a:lnB>
                    <a:solidFill>
                      <a:srgbClr val="F2EEE8"/>
                    </a:solidFill>
                  </a:tcPr>
                </a:tc>
              </a:tr>
              <a:tr h="238899">
                <a:tc>
                  <a:txBody>
                    <a:bodyPr/>
                    <a:lstStyle/>
                    <a:p>
                      <a:pPr algn="l" fontAlgn="b"/>
                      <a:r>
                        <a:rPr lang="en-US" sz="1600" b="0" i="0" u="none" strike="noStrike" dirty="0">
                          <a:solidFill>
                            <a:srgbClr val="000000"/>
                          </a:solidFill>
                          <a:effectLst/>
                          <a:latin typeface="Calibri"/>
                        </a:rPr>
                        <a:t>Helps with tracking </a:t>
                      </a:r>
                    </a:p>
                  </a:txBody>
                  <a:tcPr marL="8840" marR="8840" marT="8840" marB="0" anchor="b">
                    <a:lnL>
                      <a:noFill/>
                    </a:lnL>
                    <a:lnR>
                      <a:noFill/>
                    </a:lnR>
                    <a:lnT>
                      <a:noFill/>
                    </a:lnT>
                    <a:lnB>
                      <a:noFill/>
                    </a:lnB>
                    <a:solidFill>
                      <a:srgbClr val="E7DED1"/>
                    </a:solidFill>
                  </a:tcPr>
                </a:tc>
                <a:tc>
                  <a:txBody>
                    <a:bodyPr/>
                    <a:lstStyle/>
                    <a:p>
                      <a:pPr algn="l" fontAlgn="b"/>
                      <a:r>
                        <a:rPr lang="en-US" sz="1400" b="0" i="0" u="none" strike="noStrike">
                          <a:solidFill>
                            <a:srgbClr val="000000"/>
                          </a:solidFill>
                          <a:effectLst/>
                          <a:latin typeface="Calibri"/>
                        </a:rPr>
                        <a:t>Other</a:t>
                      </a:r>
                    </a:p>
                  </a:txBody>
                  <a:tcPr marL="8840" marR="8840" marT="8840" marB="0" anchor="b">
                    <a:lnL>
                      <a:noFill/>
                    </a:lnL>
                    <a:lnR>
                      <a:noFill/>
                    </a:lnR>
                    <a:lnT>
                      <a:noFill/>
                    </a:lnT>
                    <a:lnB>
                      <a:noFill/>
                    </a:lnB>
                    <a:solidFill>
                      <a:srgbClr val="E7DED1"/>
                    </a:solidFill>
                  </a:tcPr>
                </a:tc>
              </a:tr>
              <a:tr h="238899">
                <a:tc>
                  <a:txBody>
                    <a:bodyPr/>
                    <a:lstStyle/>
                    <a:p>
                      <a:pPr algn="l" fontAlgn="b"/>
                      <a:r>
                        <a:rPr lang="en-US" sz="1600" b="0" i="0" u="none" strike="noStrike" dirty="0">
                          <a:solidFill>
                            <a:srgbClr val="000000"/>
                          </a:solidFill>
                          <a:effectLst/>
                          <a:latin typeface="Calibri"/>
                        </a:rPr>
                        <a:t>Centralization of </a:t>
                      </a:r>
                      <a:r>
                        <a:rPr lang="en-US" sz="1600" b="0" i="0" u="none" strike="noStrike" dirty="0" smtClean="0">
                          <a:solidFill>
                            <a:srgbClr val="000000"/>
                          </a:solidFill>
                          <a:effectLst/>
                          <a:latin typeface="Calibri"/>
                        </a:rPr>
                        <a:t>information</a:t>
                      </a:r>
                      <a:endParaRPr lang="en-US" sz="1600" b="0" i="0" u="none" strike="noStrike" dirty="0">
                        <a:solidFill>
                          <a:srgbClr val="000000"/>
                        </a:solidFill>
                        <a:effectLst/>
                        <a:latin typeface="Calibri"/>
                      </a:endParaRPr>
                    </a:p>
                  </a:txBody>
                  <a:tcPr marL="8840" marR="8840" marT="8840" marB="0" anchor="b">
                    <a:lnL>
                      <a:noFill/>
                    </a:lnL>
                    <a:lnR>
                      <a:noFill/>
                    </a:lnR>
                    <a:lnT>
                      <a:noFill/>
                    </a:lnT>
                    <a:lnB>
                      <a:noFill/>
                    </a:lnB>
                    <a:solidFill>
                      <a:srgbClr val="F2EEE8"/>
                    </a:solidFill>
                  </a:tcPr>
                </a:tc>
                <a:tc>
                  <a:txBody>
                    <a:bodyPr/>
                    <a:lstStyle/>
                    <a:p>
                      <a:pPr algn="l" fontAlgn="b"/>
                      <a:r>
                        <a:rPr lang="en-US" sz="1400" b="0" i="0" u="none" strike="noStrike">
                          <a:solidFill>
                            <a:srgbClr val="000000"/>
                          </a:solidFill>
                          <a:effectLst/>
                          <a:latin typeface="Calibri"/>
                        </a:rPr>
                        <a:t>Other</a:t>
                      </a:r>
                    </a:p>
                  </a:txBody>
                  <a:tcPr marL="8840" marR="8840" marT="8840" marB="0" anchor="b">
                    <a:lnL>
                      <a:noFill/>
                    </a:lnL>
                    <a:lnR>
                      <a:noFill/>
                    </a:lnR>
                    <a:lnT>
                      <a:noFill/>
                    </a:lnT>
                    <a:lnB>
                      <a:noFill/>
                    </a:lnB>
                    <a:solidFill>
                      <a:srgbClr val="F2EEE8"/>
                    </a:solidFill>
                  </a:tcPr>
                </a:tc>
              </a:tr>
              <a:tr h="238899">
                <a:tc>
                  <a:txBody>
                    <a:bodyPr/>
                    <a:lstStyle/>
                    <a:p>
                      <a:pPr algn="l" fontAlgn="b"/>
                      <a:r>
                        <a:rPr lang="en-US" sz="1600" b="0" i="0" u="none" strike="noStrike" dirty="0">
                          <a:solidFill>
                            <a:srgbClr val="000000"/>
                          </a:solidFill>
                          <a:effectLst/>
                          <a:latin typeface="Calibri"/>
                        </a:rPr>
                        <a:t>Saves time finding information</a:t>
                      </a:r>
                    </a:p>
                  </a:txBody>
                  <a:tcPr marL="8840" marR="8840" marT="8840" marB="0" anchor="b">
                    <a:lnL>
                      <a:noFill/>
                    </a:lnL>
                    <a:lnR>
                      <a:noFill/>
                    </a:lnR>
                    <a:lnT>
                      <a:noFill/>
                    </a:lnT>
                    <a:lnB>
                      <a:noFill/>
                    </a:lnB>
                    <a:solidFill>
                      <a:srgbClr val="E7DED1"/>
                    </a:solidFill>
                  </a:tcPr>
                </a:tc>
                <a:tc>
                  <a:txBody>
                    <a:bodyPr/>
                    <a:lstStyle/>
                    <a:p>
                      <a:pPr algn="l" fontAlgn="b"/>
                      <a:r>
                        <a:rPr lang="en-US" sz="1400" b="0" i="0" u="none" strike="noStrike">
                          <a:solidFill>
                            <a:srgbClr val="000000"/>
                          </a:solidFill>
                          <a:effectLst/>
                          <a:latin typeface="Calibri"/>
                        </a:rPr>
                        <a:t>Other</a:t>
                      </a:r>
                    </a:p>
                  </a:txBody>
                  <a:tcPr marL="8840" marR="8840" marT="8840" marB="0" anchor="b">
                    <a:lnL>
                      <a:noFill/>
                    </a:lnL>
                    <a:lnR>
                      <a:noFill/>
                    </a:lnR>
                    <a:lnT>
                      <a:noFill/>
                    </a:lnT>
                    <a:lnB>
                      <a:noFill/>
                    </a:lnB>
                    <a:solidFill>
                      <a:srgbClr val="E7DED1"/>
                    </a:solidFill>
                  </a:tcPr>
                </a:tc>
              </a:tr>
              <a:tr h="238899">
                <a:tc>
                  <a:txBody>
                    <a:bodyPr/>
                    <a:lstStyle/>
                    <a:p>
                      <a:pPr algn="l" fontAlgn="b"/>
                      <a:r>
                        <a:rPr lang="en-US" sz="1600" b="1" i="0" u="none" strike="noStrike" dirty="0">
                          <a:solidFill>
                            <a:srgbClr val="000000"/>
                          </a:solidFill>
                          <a:effectLst/>
                          <a:latin typeface="Calibri"/>
                        </a:rPr>
                        <a:t> Productivity</a:t>
                      </a:r>
                    </a:p>
                  </a:txBody>
                  <a:tcPr marL="8840" marR="8840" marT="8840" marB="0" anchor="b">
                    <a:lnL>
                      <a:noFill/>
                    </a:lnL>
                    <a:lnR>
                      <a:noFill/>
                    </a:lnR>
                    <a:lnT>
                      <a:noFill/>
                    </a:lnT>
                    <a:lnB>
                      <a:noFill/>
                    </a:lnB>
                    <a:solidFill>
                      <a:srgbClr val="F2EEE8"/>
                    </a:solidFill>
                  </a:tcPr>
                </a:tc>
                <a:tc>
                  <a:txBody>
                    <a:bodyPr/>
                    <a:lstStyle/>
                    <a:p>
                      <a:pPr algn="l" fontAlgn="b"/>
                      <a:endParaRPr lang="en-US" sz="1400" b="0" i="0" u="none" strike="noStrike">
                        <a:solidFill>
                          <a:srgbClr val="000000"/>
                        </a:solidFill>
                        <a:effectLst/>
                        <a:latin typeface="Calibri"/>
                      </a:endParaRPr>
                    </a:p>
                  </a:txBody>
                  <a:tcPr marL="8840" marR="8840" marT="8840" marB="0" anchor="b">
                    <a:lnL>
                      <a:noFill/>
                    </a:lnL>
                    <a:lnR>
                      <a:noFill/>
                    </a:lnR>
                    <a:lnT>
                      <a:noFill/>
                    </a:lnT>
                    <a:lnB>
                      <a:noFill/>
                    </a:lnB>
                    <a:solidFill>
                      <a:srgbClr val="F2EEE8"/>
                    </a:solidFill>
                  </a:tcPr>
                </a:tc>
              </a:tr>
              <a:tr h="238899">
                <a:tc>
                  <a:txBody>
                    <a:bodyPr/>
                    <a:lstStyle/>
                    <a:p>
                      <a:pPr algn="l" fontAlgn="b"/>
                      <a:r>
                        <a:rPr lang="en-US" sz="1600" b="0" i="0" u="none" strike="noStrike" dirty="0">
                          <a:solidFill>
                            <a:srgbClr val="000000"/>
                          </a:solidFill>
                          <a:effectLst/>
                          <a:latin typeface="Calibri"/>
                        </a:rPr>
                        <a:t>Additional information to help client navigate  through services</a:t>
                      </a:r>
                    </a:p>
                  </a:txBody>
                  <a:tcPr marL="8840" marR="8840" marT="8840" marB="0" anchor="b">
                    <a:lnL>
                      <a:noFill/>
                    </a:lnL>
                    <a:lnR>
                      <a:noFill/>
                    </a:lnR>
                    <a:lnT>
                      <a:noFill/>
                    </a:lnT>
                    <a:lnB>
                      <a:noFill/>
                    </a:lnB>
                    <a:solidFill>
                      <a:srgbClr val="E7DED1"/>
                    </a:solidFill>
                  </a:tcPr>
                </a:tc>
                <a:tc>
                  <a:txBody>
                    <a:bodyPr/>
                    <a:lstStyle/>
                    <a:p>
                      <a:pPr algn="l" fontAlgn="b"/>
                      <a:r>
                        <a:rPr lang="en-US" sz="1400" b="0" i="0" u="none" strike="noStrike">
                          <a:solidFill>
                            <a:srgbClr val="000000"/>
                          </a:solidFill>
                          <a:effectLst/>
                          <a:latin typeface="Calibri"/>
                        </a:rPr>
                        <a:t>Navigator</a:t>
                      </a:r>
                    </a:p>
                  </a:txBody>
                  <a:tcPr marL="8840" marR="8840" marT="8840" marB="0" anchor="b">
                    <a:lnL>
                      <a:noFill/>
                    </a:lnL>
                    <a:lnR>
                      <a:noFill/>
                    </a:lnR>
                    <a:lnT>
                      <a:noFill/>
                    </a:lnT>
                    <a:lnB>
                      <a:noFill/>
                    </a:lnB>
                    <a:solidFill>
                      <a:srgbClr val="E7DED1"/>
                    </a:solidFill>
                  </a:tcPr>
                </a:tc>
              </a:tr>
              <a:tr h="238899">
                <a:tc>
                  <a:txBody>
                    <a:bodyPr/>
                    <a:lstStyle/>
                    <a:p>
                      <a:pPr algn="l" fontAlgn="b"/>
                      <a:r>
                        <a:rPr lang="en-US" sz="1600" b="0" i="0" u="none" strike="noStrike" dirty="0">
                          <a:solidFill>
                            <a:srgbClr val="000000"/>
                          </a:solidFill>
                          <a:effectLst/>
                          <a:latin typeface="Calibri"/>
                        </a:rPr>
                        <a:t>Provides a check on client's use of services(abuse of system)</a:t>
                      </a:r>
                    </a:p>
                  </a:txBody>
                  <a:tcPr marL="8840" marR="8840" marT="8840" marB="0" anchor="b">
                    <a:lnL>
                      <a:noFill/>
                    </a:lnL>
                    <a:lnR>
                      <a:noFill/>
                    </a:lnR>
                    <a:lnT>
                      <a:noFill/>
                    </a:lnT>
                    <a:lnB>
                      <a:noFill/>
                    </a:lnB>
                    <a:solidFill>
                      <a:srgbClr val="F2EEE8"/>
                    </a:solidFill>
                  </a:tcPr>
                </a:tc>
                <a:tc>
                  <a:txBody>
                    <a:bodyPr/>
                    <a:lstStyle/>
                    <a:p>
                      <a:pPr algn="l" fontAlgn="b"/>
                      <a:r>
                        <a:rPr lang="en-US" sz="1400" b="0" i="0" u="none" strike="noStrike">
                          <a:solidFill>
                            <a:srgbClr val="000000"/>
                          </a:solidFill>
                          <a:effectLst/>
                          <a:latin typeface="Calibri"/>
                        </a:rPr>
                        <a:t>Not a provider</a:t>
                      </a:r>
                    </a:p>
                  </a:txBody>
                  <a:tcPr marL="8840" marR="8840" marT="8840" marB="0" anchor="b">
                    <a:lnL>
                      <a:noFill/>
                    </a:lnL>
                    <a:lnR>
                      <a:noFill/>
                    </a:lnR>
                    <a:lnT>
                      <a:noFill/>
                    </a:lnT>
                    <a:lnB>
                      <a:noFill/>
                    </a:lnB>
                    <a:solidFill>
                      <a:srgbClr val="F2EEE8"/>
                    </a:solidFill>
                  </a:tcPr>
                </a:tc>
              </a:tr>
              <a:tr h="238899">
                <a:tc>
                  <a:txBody>
                    <a:bodyPr/>
                    <a:lstStyle/>
                    <a:p>
                      <a:pPr algn="l" fontAlgn="b"/>
                      <a:r>
                        <a:rPr lang="en-US" sz="1600" b="0" i="0" u="none" strike="noStrike" dirty="0">
                          <a:solidFill>
                            <a:srgbClr val="000000"/>
                          </a:solidFill>
                          <a:effectLst/>
                          <a:latin typeface="Calibri"/>
                        </a:rPr>
                        <a:t>Keeps managers informed</a:t>
                      </a:r>
                    </a:p>
                  </a:txBody>
                  <a:tcPr marL="8840" marR="8840" marT="8840" marB="0" anchor="b">
                    <a:lnL>
                      <a:noFill/>
                    </a:lnL>
                    <a:lnR>
                      <a:noFill/>
                    </a:lnR>
                    <a:lnT>
                      <a:noFill/>
                    </a:lnT>
                    <a:lnB>
                      <a:noFill/>
                    </a:lnB>
                    <a:solidFill>
                      <a:srgbClr val="E7DED1"/>
                    </a:solidFill>
                  </a:tcPr>
                </a:tc>
                <a:tc>
                  <a:txBody>
                    <a:bodyPr/>
                    <a:lstStyle/>
                    <a:p>
                      <a:pPr algn="l" fontAlgn="b"/>
                      <a:r>
                        <a:rPr lang="en-US" sz="1400" b="0" i="0" u="none" strike="noStrike">
                          <a:solidFill>
                            <a:srgbClr val="000000"/>
                          </a:solidFill>
                          <a:effectLst/>
                          <a:latin typeface="Calibri"/>
                        </a:rPr>
                        <a:t>Not a provider</a:t>
                      </a:r>
                    </a:p>
                  </a:txBody>
                  <a:tcPr marL="8840" marR="8840" marT="8840" marB="0" anchor="b">
                    <a:lnL>
                      <a:noFill/>
                    </a:lnL>
                    <a:lnR>
                      <a:noFill/>
                    </a:lnR>
                    <a:lnT>
                      <a:noFill/>
                    </a:lnT>
                    <a:lnB>
                      <a:noFill/>
                    </a:lnB>
                    <a:solidFill>
                      <a:srgbClr val="E7DED1"/>
                    </a:solidFill>
                  </a:tcPr>
                </a:tc>
              </a:tr>
              <a:tr h="238899">
                <a:tc>
                  <a:txBody>
                    <a:bodyPr/>
                    <a:lstStyle/>
                    <a:p>
                      <a:pPr algn="l" fontAlgn="b"/>
                      <a:r>
                        <a:rPr lang="en-US" sz="1600" b="0" i="0" u="none" strike="noStrike" dirty="0">
                          <a:solidFill>
                            <a:srgbClr val="000000"/>
                          </a:solidFill>
                          <a:effectLst/>
                          <a:latin typeface="Calibri"/>
                        </a:rPr>
                        <a:t>Increases CM tools for serving clients</a:t>
                      </a:r>
                    </a:p>
                  </a:txBody>
                  <a:tcPr marL="8840" marR="8840" marT="8840" marB="0" anchor="b">
                    <a:lnL>
                      <a:noFill/>
                    </a:lnL>
                    <a:lnR>
                      <a:noFill/>
                    </a:lnR>
                    <a:lnT>
                      <a:noFill/>
                    </a:lnT>
                    <a:lnB>
                      <a:noFill/>
                    </a:lnB>
                    <a:solidFill>
                      <a:srgbClr val="F2EEE8"/>
                    </a:solidFill>
                  </a:tcPr>
                </a:tc>
                <a:tc>
                  <a:txBody>
                    <a:bodyPr/>
                    <a:lstStyle/>
                    <a:p>
                      <a:pPr algn="l" fontAlgn="b"/>
                      <a:r>
                        <a:rPr lang="en-US" sz="1400" b="0" i="0" u="none" strike="noStrike">
                          <a:solidFill>
                            <a:srgbClr val="000000"/>
                          </a:solidFill>
                          <a:effectLst/>
                          <a:latin typeface="Calibri"/>
                        </a:rPr>
                        <a:t>Other</a:t>
                      </a:r>
                    </a:p>
                  </a:txBody>
                  <a:tcPr marL="8840" marR="8840" marT="8840" marB="0" anchor="b">
                    <a:lnL>
                      <a:noFill/>
                    </a:lnL>
                    <a:lnR>
                      <a:noFill/>
                    </a:lnR>
                    <a:lnT>
                      <a:noFill/>
                    </a:lnT>
                    <a:lnB>
                      <a:noFill/>
                    </a:lnB>
                    <a:solidFill>
                      <a:srgbClr val="F2EEE8"/>
                    </a:solidFill>
                  </a:tcPr>
                </a:tc>
              </a:tr>
              <a:tr h="238899">
                <a:tc>
                  <a:txBody>
                    <a:bodyPr/>
                    <a:lstStyle/>
                    <a:p>
                      <a:pPr algn="l" fontAlgn="b"/>
                      <a:r>
                        <a:rPr lang="en-US" sz="1600" b="0" i="0" u="none" strike="noStrike" dirty="0">
                          <a:solidFill>
                            <a:srgbClr val="000000"/>
                          </a:solidFill>
                          <a:effectLst/>
                          <a:latin typeface="Calibri"/>
                        </a:rPr>
                        <a:t>HCM have access to health outcomes</a:t>
                      </a:r>
                    </a:p>
                  </a:txBody>
                  <a:tcPr marL="8840" marR="8840" marT="8840" marB="0" anchor="b">
                    <a:lnL>
                      <a:noFill/>
                    </a:lnL>
                    <a:lnR>
                      <a:noFill/>
                    </a:lnR>
                    <a:lnT>
                      <a:noFill/>
                    </a:lnT>
                    <a:lnB>
                      <a:noFill/>
                    </a:lnB>
                    <a:solidFill>
                      <a:srgbClr val="E7DED1"/>
                    </a:solidFill>
                  </a:tcPr>
                </a:tc>
                <a:tc>
                  <a:txBody>
                    <a:bodyPr/>
                    <a:lstStyle/>
                    <a:p>
                      <a:pPr algn="l" fontAlgn="b"/>
                      <a:r>
                        <a:rPr lang="en-US" sz="1400" b="0" i="0" u="none" strike="noStrike">
                          <a:solidFill>
                            <a:srgbClr val="000000"/>
                          </a:solidFill>
                          <a:effectLst/>
                          <a:latin typeface="Calibri"/>
                        </a:rPr>
                        <a:t>MCM</a:t>
                      </a:r>
                    </a:p>
                  </a:txBody>
                  <a:tcPr marL="8840" marR="8840" marT="8840" marB="0" anchor="b">
                    <a:lnL>
                      <a:noFill/>
                    </a:lnL>
                    <a:lnR>
                      <a:noFill/>
                    </a:lnR>
                    <a:lnT>
                      <a:noFill/>
                    </a:lnT>
                    <a:lnB>
                      <a:noFill/>
                    </a:lnB>
                    <a:solidFill>
                      <a:srgbClr val="E7DED1"/>
                    </a:solidFill>
                  </a:tcPr>
                </a:tc>
              </a:tr>
              <a:tr h="238899">
                <a:tc>
                  <a:txBody>
                    <a:bodyPr/>
                    <a:lstStyle/>
                    <a:p>
                      <a:pPr algn="l" fontAlgn="b"/>
                      <a:r>
                        <a:rPr lang="en-US" sz="1600" b="0" i="0" u="none" strike="noStrike" dirty="0">
                          <a:solidFill>
                            <a:srgbClr val="000000"/>
                          </a:solidFill>
                          <a:effectLst/>
                          <a:latin typeface="Calibri"/>
                        </a:rPr>
                        <a:t>Reliable and accurate data on client housing and adherence</a:t>
                      </a:r>
                    </a:p>
                  </a:txBody>
                  <a:tcPr marL="8840" marR="8840" marT="8840" marB="0" anchor="b">
                    <a:lnL>
                      <a:noFill/>
                    </a:lnL>
                    <a:lnR>
                      <a:noFill/>
                    </a:lnR>
                    <a:lnT>
                      <a:noFill/>
                    </a:lnT>
                    <a:lnB>
                      <a:noFill/>
                    </a:lnB>
                    <a:solidFill>
                      <a:srgbClr val="F2EEE8"/>
                    </a:solidFill>
                  </a:tcPr>
                </a:tc>
                <a:tc>
                  <a:txBody>
                    <a:bodyPr/>
                    <a:lstStyle/>
                    <a:p>
                      <a:pPr algn="l" fontAlgn="b"/>
                      <a:r>
                        <a:rPr lang="en-US" sz="1400" b="0" i="0" u="none" strike="noStrike">
                          <a:solidFill>
                            <a:srgbClr val="000000"/>
                          </a:solidFill>
                          <a:effectLst/>
                          <a:latin typeface="Calibri"/>
                        </a:rPr>
                        <a:t>MCM</a:t>
                      </a:r>
                    </a:p>
                  </a:txBody>
                  <a:tcPr marL="8840" marR="8840" marT="8840" marB="0" anchor="b">
                    <a:lnL>
                      <a:noFill/>
                    </a:lnL>
                    <a:lnR>
                      <a:noFill/>
                    </a:lnR>
                    <a:lnT>
                      <a:noFill/>
                    </a:lnT>
                    <a:lnB>
                      <a:noFill/>
                    </a:lnB>
                    <a:solidFill>
                      <a:srgbClr val="F2EEE8"/>
                    </a:solidFill>
                  </a:tcPr>
                </a:tc>
              </a:tr>
              <a:tr h="304440">
                <a:tc>
                  <a:txBody>
                    <a:bodyPr/>
                    <a:lstStyle/>
                    <a:p>
                      <a:pPr algn="l" fontAlgn="b"/>
                      <a:r>
                        <a:rPr lang="en-US" sz="1800" b="1" i="0" u="none" strike="noStrike" dirty="0">
                          <a:solidFill>
                            <a:srgbClr val="000000"/>
                          </a:solidFill>
                          <a:effectLst/>
                          <a:latin typeface="Calibri"/>
                        </a:rPr>
                        <a:t>Optimism</a:t>
                      </a:r>
                    </a:p>
                  </a:txBody>
                  <a:tcPr marL="8840" marR="8840" marT="8840" marB="0" anchor="b">
                    <a:lnL>
                      <a:noFill/>
                    </a:lnL>
                    <a:lnR>
                      <a:noFill/>
                    </a:lnR>
                    <a:lnT>
                      <a:noFill/>
                    </a:lnT>
                    <a:lnB>
                      <a:noFill/>
                    </a:lnB>
                    <a:solidFill>
                      <a:srgbClr val="E7DED1"/>
                    </a:solidFill>
                  </a:tcPr>
                </a:tc>
                <a:tc>
                  <a:txBody>
                    <a:bodyPr/>
                    <a:lstStyle/>
                    <a:p>
                      <a:pPr algn="l" fontAlgn="b"/>
                      <a:endParaRPr lang="en-US" sz="1800" b="1" i="0" u="none" strike="noStrike" dirty="0">
                        <a:solidFill>
                          <a:srgbClr val="000000"/>
                        </a:solidFill>
                        <a:effectLst/>
                        <a:latin typeface="Calibri"/>
                      </a:endParaRPr>
                    </a:p>
                  </a:txBody>
                  <a:tcPr marL="8840" marR="8840" marT="8840" marB="0" anchor="b">
                    <a:lnL>
                      <a:noFill/>
                    </a:lnL>
                    <a:lnR>
                      <a:noFill/>
                    </a:lnR>
                    <a:lnT>
                      <a:noFill/>
                    </a:lnT>
                    <a:lnB>
                      <a:noFill/>
                    </a:lnB>
                    <a:solidFill>
                      <a:srgbClr val="E7DED1"/>
                    </a:solidFill>
                  </a:tcPr>
                </a:tc>
              </a:tr>
              <a:tr h="238899">
                <a:tc>
                  <a:txBody>
                    <a:bodyPr/>
                    <a:lstStyle/>
                    <a:p>
                      <a:pPr algn="l" fontAlgn="b"/>
                      <a:r>
                        <a:rPr lang="en-US" sz="1600" b="0" i="0" u="none" strike="noStrike">
                          <a:solidFill>
                            <a:srgbClr val="000000"/>
                          </a:solidFill>
                          <a:effectLst/>
                          <a:latin typeface="Calibri"/>
                        </a:rPr>
                        <a:t>When its complete we will be able to serve clients better</a:t>
                      </a:r>
                    </a:p>
                  </a:txBody>
                  <a:tcPr marL="8840" marR="8840" marT="8840" marB="0" anchor="b">
                    <a:lnL>
                      <a:noFill/>
                    </a:lnL>
                    <a:lnR>
                      <a:noFill/>
                    </a:lnR>
                    <a:lnT>
                      <a:noFill/>
                    </a:lnT>
                    <a:lnB>
                      <a:noFill/>
                    </a:lnB>
                    <a:solidFill>
                      <a:srgbClr val="F2EEE8"/>
                    </a:solidFill>
                  </a:tcPr>
                </a:tc>
                <a:tc>
                  <a:txBody>
                    <a:bodyPr/>
                    <a:lstStyle/>
                    <a:p>
                      <a:pPr algn="l" fontAlgn="b"/>
                      <a:r>
                        <a:rPr lang="en-US" sz="1400" b="0" i="0" u="none" strike="noStrike" dirty="0">
                          <a:solidFill>
                            <a:srgbClr val="000000"/>
                          </a:solidFill>
                          <a:effectLst/>
                          <a:latin typeface="Calibri"/>
                        </a:rPr>
                        <a:t>MCM + HCM</a:t>
                      </a:r>
                    </a:p>
                  </a:txBody>
                  <a:tcPr marL="8840" marR="8840" marT="8840" marB="0" anchor="b">
                    <a:lnL>
                      <a:noFill/>
                    </a:lnL>
                    <a:lnR>
                      <a:noFill/>
                    </a:lnR>
                    <a:lnT>
                      <a:noFill/>
                    </a:lnT>
                    <a:lnB>
                      <a:noFill/>
                    </a:lnB>
                    <a:solidFill>
                      <a:srgbClr val="F2EEE8"/>
                    </a:solidFill>
                  </a:tcPr>
                </a:tc>
              </a:tr>
              <a:tr h="238899">
                <a:tc>
                  <a:txBody>
                    <a:bodyPr/>
                    <a:lstStyle/>
                    <a:p>
                      <a:pPr algn="l" fontAlgn="b"/>
                      <a:endParaRPr lang="en-US" sz="1600" b="0" i="0" u="none" strike="noStrike">
                        <a:solidFill>
                          <a:srgbClr val="000000"/>
                        </a:solidFill>
                        <a:effectLst/>
                        <a:latin typeface="Calibri"/>
                      </a:endParaRPr>
                    </a:p>
                  </a:txBody>
                  <a:tcPr marL="8840" marR="8840" marT="8840" marB="0" anchor="b">
                    <a:lnL>
                      <a:noFill/>
                    </a:lnL>
                    <a:lnR>
                      <a:noFill/>
                    </a:lnR>
                    <a:lnT>
                      <a:noFill/>
                    </a:lnT>
                    <a:lnB>
                      <a:noFill/>
                    </a:lnB>
                    <a:solidFill>
                      <a:srgbClr val="E7DED1"/>
                    </a:solidFill>
                  </a:tcPr>
                </a:tc>
                <a:tc>
                  <a:txBody>
                    <a:bodyPr/>
                    <a:lstStyle/>
                    <a:p>
                      <a:pPr algn="l" fontAlgn="b"/>
                      <a:endParaRPr lang="en-US" sz="1400" b="0" i="0" u="none" strike="noStrike" dirty="0">
                        <a:solidFill>
                          <a:srgbClr val="000000"/>
                        </a:solidFill>
                        <a:effectLst/>
                        <a:latin typeface="Calibri"/>
                      </a:endParaRPr>
                    </a:p>
                  </a:txBody>
                  <a:tcPr marL="8840" marR="8840" marT="8840" marB="0" anchor="b">
                    <a:lnL>
                      <a:noFill/>
                    </a:lnL>
                    <a:lnR>
                      <a:noFill/>
                    </a:lnR>
                    <a:lnT>
                      <a:noFill/>
                    </a:lnT>
                    <a:lnB>
                      <a:noFill/>
                    </a:lnB>
                    <a:solidFill>
                      <a:srgbClr val="E7DED1"/>
                    </a:solidFill>
                  </a:tcPr>
                </a:tc>
              </a:tr>
              <a:tr h="238899">
                <a:tc>
                  <a:txBody>
                    <a:bodyPr/>
                    <a:lstStyle/>
                    <a:p>
                      <a:pPr algn="l" fontAlgn="b"/>
                      <a:r>
                        <a:rPr lang="en-US" sz="1600" b="0" i="0" u="none" strike="noStrike" dirty="0">
                          <a:solidFill>
                            <a:srgbClr val="000000"/>
                          </a:solidFill>
                          <a:effectLst/>
                          <a:latin typeface="Calibri"/>
                        </a:rPr>
                        <a:t>No </a:t>
                      </a:r>
                      <a:r>
                        <a:rPr lang="en-US" sz="1600" b="0" i="0" u="none" strike="noStrike" dirty="0" smtClean="0">
                          <a:solidFill>
                            <a:srgbClr val="000000"/>
                          </a:solidFill>
                          <a:effectLst/>
                          <a:latin typeface="Calibri"/>
                        </a:rPr>
                        <a:t>data available</a:t>
                      </a:r>
                      <a:endParaRPr lang="en-US" sz="1600" b="0" i="0" u="none" strike="noStrike" dirty="0">
                        <a:solidFill>
                          <a:srgbClr val="000000"/>
                        </a:solidFill>
                        <a:effectLst/>
                        <a:latin typeface="Calibri"/>
                      </a:endParaRPr>
                    </a:p>
                  </a:txBody>
                  <a:tcPr marL="8840" marR="8840" marT="8840" marB="0" anchor="b">
                    <a:lnL>
                      <a:noFill/>
                    </a:lnL>
                    <a:lnR>
                      <a:noFill/>
                    </a:lnR>
                    <a:lnT>
                      <a:noFill/>
                    </a:lnT>
                    <a:lnB>
                      <a:noFill/>
                    </a:lnB>
                    <a:solidFill>
                      <a:srgbClr val="F2EEE8"/>
                    </a:solidFill>
                  </a:tcPr>
                </a:tc>
                <a:tc>
                  <a:txBody>
                    <a:bodyPr/>
                    <a:lstStyle/>
                    <a:p>
                      <a:pPr algn="ctr" fontAlgn="b"/>
                      <a:r>
                        <a:rPr lang="en-US" sz="1400" b="0" i="0" u="none" strike="noStrike" dirty="0">
                          <a:solidFill>
                            <a:srgbClr val="000000"/>
                          </a:solidFill>
                          <a:effectLst/>
                          <a:latin typeface="Calibri"/>
                        </a:rPr>
                        <a:t>4</a:t>
                      </a:r>
                    </a:p>
                  </a:txBody>
                  <a:tcPr marL="8840" marR="8840" marT="8840" marB="0" anchor="b">
                    <a:lnL>
                      <a:noFill/>
                    </a:lnL>
                    <a:lnR>
                      <a:noFill/>
                    </a:lnR>
                    <a:lnT>
                      <a:noFill/>
                    </a:lnT>
                    <a:lnB>
                      <a:noFill/>
                    </a:lnB>
                    <a:solidFill>
                      <a:srgbClr val="F2EEE8"/>
                    </a:solidFill>
                  </a:tcPr>
                </a:tc>
              </a:tr>
            </a:tbl>
          </a:graphicData>
        </a:graphic>
      </p:graphicFrame>
    </p:spTree>
    <p:extLst>
      <p:ext uri="{BB962C8B-B14F-4D97-AF65-F5344CB8AC3E}">
        <p14:creationId xmlns:p14="http://schemas.microsoft.com/office/powerpoint/2010/main" val="126309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678836020"/>
              </p:ext>
            </p:extLst>
          </p:nvPr>
        </p:nvGraphicFramePr>
        <p:xfrm>
          <a:off x="381000" y="1295400"/>
          <a:ext cx="8382000" cy="3667991"/>
        </p:xfrm>
        <a:graphic>
          <a:graphicData uri="http://schemas.openxmlformats.org/drawingml/2006/table">
            <a:tbl>
              <a:tblPr/>
              <a:tblGrid>
                <a:gridCol w="6331727"/>
                <a:gridCol w="2050273"/>
              </a:tblGrid>
              <a:tr h="1003761">
                <a:tc>
                  <a:txBody>
                    <a:bodyPr/>
                    <a:lstStyle/>
                    <a:p>
                      <a:pPr algn="l" fontAlgn="b"/>
                      <a:r>
                        <a:rPr lang="en-US" sz="2800" b="1" i="0" u="none" strike="noStrike" dirty="0">
                          <a:solidFill>
                            <a:srgbClr val="FFFFFF"/>
                          </a:solidFill>
                          <a:effectLst/>
                          <a:latin typeface="Calibri"/>
                        </a:rPr>
                        <a:t>What are challenging aspects of using the integrated data system</a:t>
                      </a:r>
                      <a:r>
                        <a:rPr lang="en-US" sz="2800" b="1" i="0" u="none" strike="noStrike" dirty="0" smtClean="0">
                          <a:solidFill>
                            <a:srgbClr val="FFFFFF"/>
                          </a:solidFill>
                          <a:effectLst/>
                          <a:latin typeface="Calibri"/>
                        </a:rPr>
                        <a:t>? (n=22)</a:t>
                      </a:r>
                      <a:endParaRPr lang="en-US" sz="2800" b="1" i="0" u="none" strike="noStrike" dirty="0">
                        <a:solidFill>
                          <a:srgbClr val="FFFFFF"/>
                        </a:solidFill>
                        <a:effectLst/>
                        <a:latin typeface="Calibri"/>
                      </a:endParaRPr>
                    </a:p>
                  </a:txBody>
                  <a:tcPr marL="9525" marR="9525" marT="9525" marB="0" anchor="b">
                    <a:lnL>
                      <a:noFill/>
                    </a:lnL>
                    <a:lnR>
                      <a:noFill/>
                    </a:lnR>
                    <a:lnT>
                      <a:noFill/>
                    </a:lnT>
                    <a:lnB>
                      <a:noFill/>
                    </a:lnB>
                    <a:solidFill>
                      <a:srgbClr val="506E94"/>
                    </a:solidFill>
                  </a:tcPr>
                </a:tc>
                <a:tc>
                  <a:txBody>
                    <a:bodyPr/>
                    <a:lstStyle/>
                    <a:p>
                      <a:pPr algn="l" fontAlgn="b"/>
                      <a:r>
                        <a:rPr lang="en-US" sz="1800" b="1" i="0" u="none" strike="noStrike">
                          <a:solidFill>
                            <a:srgbClr val="FFFFFF"/>
                          </a:solidFill>
                          <a:effectLst/>
                          <a:latin typeface="Calibri"/>
                        </a:rPr>
                        <a:t>Source</a:t>
                      </a:r>
                    </a:p>
                  </a:txBody>
                  <a:tcPr marL="9525" marR="9525" marT="9525" marB="0" anchor="b">
                    <a:lnL>
                      <a:noFill/>
                    </a:lnL>
                    <a:lnR>
                      <a:noFill/>
                    </a:lnR>
                    <a:lnT>
                      <a:noFill/>
                    </a:lnT>
                    <a:lnB>
                      <a:noFill/>
                    </a:lnB>
                    <a:solidFill>
                      <a:srgbClr val="506E94"/>
                    </a:solidFill>
                  </a:tcPr>
                </a:tc>
              </a:tr>
              <a:tr h="367839">
                <a:tc>
                  <a:txBody>
                    <a:bodyPr/>
                    <a:lstStyle/>
                    <a:p>
                      <a:pPr algn="l" fontAlgn="b"/>
                      <a:r>
                        <a:rPr lang="en-US" sz="2000" b="0" i="0" u="none" strike="noStrike" dirty="0">
                          <a:solidFill>
                            <a:srgbClr val="000000"/>
                          </a:solidFill>
                          <a:effectLst/>
                          <a:latin typeface="Calibri"/>
                        </a:rPr>
                        <a:t>No challenges to report</a:t>
                      </a:r>
                    </a:p>
                  </a:txBody>
                  <a:tcPr marL="9525" marR="9525" marT="9525" marB="0" anchor="b">
                    <a:lnL>
                      <a:noFill/>
                    </a:lnL>
                    <a:lnR>
                      <a:noFill/>
                    </a:lnR>
                    <a:lnT>
                      <a:noFill/>
                    </a:lnT>
                    <a:lnB>
                      <a:noFill/>
                    </a:lnB>
                    <a:solidFill>
                      <a:srgbClr val="E7DED1"/>
                    </a:solidFill>
                  </a:tcPr>
                </a:tc>
                <a:tc>
                  <a:txBody>
                    <a:bodyPr/>
                    <a:lstStyle/>
                    <a:p>
                      <a:pPr algn="ctr" fontAlgn="b"/>
                      <a:r>
                        <a:rPr lang="en-US" sz="2000" b="0" i="0" u="none" strike="noStrike">
                          <a:solidFill>
                            <a:srgbClr val="000000"/>
                          </a:solidFill>
                          <a:effectLst/>
                          <a:latin typeface="Calibri"/>
                        </a:rPr>
                        <a:t>5</a:t>
                      </a:r>
                    </a:p>
                  </a:txBody>
                  <a:tcPr marL="9525" marR="9525" marT="9525" marB="0" anchor="b">
                    <a:lnL>
                      <a:noFill/>
                    </a:lnL>
                    <a:lnR>
                      <a:noFill/>
                    </a:lnR>
                    <a:lnT>
                      <a:noFill/>
                    </a:lnT>
                    <a:lnB>
                      <a:noFill/>
                    </a:lnB>
                    <a:solidFill>
                      <a:srgbClr val="E7DED1"/>
                    </a:solidFill>
                  </a:tcPr>
                </a:tc>
              </a:tr>
              <a:tr h="315191">
                <a:tc>
                  <a:txBody>
                    <a:bodyPr/>
                    <a:lstStyle/>
                    <a:p>
                      <a:pPr algn="l" fontAlgn="b"/>
                      <a:r>
                        <a:rPr lang="en-US" sz="2000" b="0" i="0" u="none" strike="noStrike" dirty="0">
                          <a:solidFill>
                            <a:srgbClr val="000000"/>
                          </a:solidFill>
                          <a:effectLst/>
                          <a:latin typeface="Calibri"/>
                        </a:rPr>
                        <a:t>Lack of data in system</a:t>
                      </a:r>
                    </a:p>
                  </a:txBody>
                  <a:tcPr marL="9525" marR="9525" marT="9525" marB="0" anchor="b">
                    <a:lnL>
                      <a:noFill/>
                    </a:lnL>
                    <a:lnR>
                      <a:noFill/>
                    </a:lnR>
                    <a:lnT>
                      <a:noFill/>
                    </a:lnT>
                    <a:lnB>
                      <a:noFill/>
                    </a:lnB>
                    <a:solidFill>
                      <a:srgbClr val="F2EEE8"/>
                    </a:solidFill>
                  </a:tcPr>
                </a:tc>
                <a:tc>
                  <a:txBody>
                    <a:bodyPr/>
                    <a:lstStyle/>
                    <a:p>
                      <a:pPr algn="l" fontAlgn="b"/>
                      <a:r>
                        <a:rPr lang="en-US" sz="2000" b="0" i="0" u="none" strike="noStrike">
                          <a:solidFill>
                            <a:srgbClr val="000000"/>
                          </a:solidFill>
                          <a:effectLst/>
                          <a:latin typeface="Calibri"/>
                        </a:rPr>
                        <a:t>MCM, HCM</a:t>
                      </a:r>
                    </a:p>
                  </a:txBody>
                  <a:tcPr marL="9525" marR="9525" marT="9525" marB="0" anchor="b">
                    <a:lnL>
                      <a:noFill/>
                    </a:lnL>
                    <a:lnR>
                      <a:noFill/>
                    </a:lnR>
                    <a:lnT>
                      <a:noFill/>
                    </a:lnT>
                    <a:lnB>
                      <a:noFill/>
                    </a:lnB>
                    <a:solidFill>
                      <a:srgbClr val="F2EEE8"/>
                    </a:solidFill>
                  </a:tcPr>
                </a:tc>
              </a:tr>
              <a:tr h="381000">
                <a:tc>
                  <a:txBody>
                    <a:bodyPr/>
                    <a:lstStyle/>
                    <a:p>
                      <a:pPr algn="l" fontAlgn="b"/>
                      <a:r>
                        <a:rPr lang="en-US" sz="2000" b="0" i="0" u="none" strike="noStrike" dirty="0">
                          <a:solidFill>
                            <a:srgbClr val="000000"/>
                          </a:solidFill>
                          <a:effectLst/>
                          <a:latin typeface="Calibri"/>
                        </a:rPr>
                        <a:t>Training on use of system</a:t>
                      </a:r>
                    </a:p>
                  </a:txBody>
                  <a:tcPr marL="9525" marR="9525" marT="9525" marB="0" anchor="b">
                    <a:lnL>
                      <a:noFill/>
                    </a:lnL>
                    <a:lnR>
                      <a:noFill/>
                    </a:lnR>
                    <a:lnT>
                      <a:noFill/>
                    </a:lnT>
                    <a:lnB>
                      <a:noFill/>
                    </a:lnB>
                    <a:solidFill>
                      <a:srgbClr val="E7DED1"/>
                    </a:solidFill>
                  </a:tcPr>
                </a:tc>
                <a:tc>
                  <a:txBody>
                    <a:bodyPr/>
                    <a:lstStyle/>
                    <a:p>
                      <a:pPr algn="l" fontAlgn="b"/>
                      <a:r>
                        <a:rPr lang="en-US" sz="2000" b="0" i="0" u="none" strike="noStrike" dirty="0">
                          <a:solidFill>
                            <a:srgbClr val="000000"/>
                          </a:solidFill>
                          <a:effectLst/>
                          <a:latin typeface="Calibri"/>
                        </a:rPr>
                        <a:t>MCM, HCM, </a:t>
                      </a:r>
                      <a:r>
                        <a:rPr lang="en-US" sz="2000" b="0" i="0" u="none" strike="noStrike" dirty="0" err="1">
                          <a:solidFill>
                            <a:srgbClr val="000000"/>
                          </a:solidFill>
                          <a:effectLst/>
                          <a:latin typeface="Calibri"/>
                        </a:rPr>
                        <a:t>Nav</a:t>
                      </a:r>
                      <a:endParaRPr lang="en-US" sz="2000" b="0" i="0" u="none" strike="noStrike" dirty="0">
                        <a:solidFill>
                          <a:srgbClr val="000000"/>
                        </a:solidFill>
                        <a:effectLst/>
                        <a:latin typeface="Calibri"/>
                      </a:endParaRPr>
                    </a:p>
                  </a:txBody>
                  <a:tcPr marL="9525" marR="9525" marT="9525" marB="0" anchor="b">
                    <a:lnL>
                      <a:noFill/>
                    </a:lnL>
                    <a:lnR>
                      <a:noFill/>
                    </a:lnR>
                    <a:lnT>
                      <a:noFill/>
                    </a:lnT>
                    <a:lnB>
                      <a:noFill/>
                    </a:lnB>
                    <a:solidFill>
                      <a:srgbClr val="F2EEE8"/>
                    </a:solidFill>
                  </a:tcPr>
                </a:tc>
              </a:tr>
              <a:tr h="304800">
                <a:tc>
                  <a:txBody>
                    <a:bodyPr/>
                    <a:lstStyle/>
                    <a:p>
                      <a:pPr algn="l" fontAlgn="b"/>
                      <a:r>
                        <a:rPr lang="en-US" sz="2000" b="0" i="0" u="none" strike="noStrike">
                          <a:solidFill>
                            <a:srgbClr val="000000"/>
                          </a:solidFill>
                          <a:effectLst/>
                          <a:latin typeface="Calibri"/>
                        </a:rPr>
                        <a:t>Client buy-in/consents</a:t>
                      </a:r>
                    </a:p>
                  </a:txBody>
                  <a:tcPr marL="9525" marR="9525" marT="9525" marB="0" anchor="b">
                    <a:lnL>
                      <a:noFill/>
                    </a:lnL>
                    <a:lnR>
                      <a:noFill/>
                    </a:lnR>
                    <a:lnT>
                      <a:noFill/>
                    </a:lnT>
                    <a:lnB>
                      <a:noFill/>
                    </a:lnB>
                    <a:solidFill>
                      <a:srgbClr val="F2EEE8"/>
                    </a:solidFill>
                  </a:tcPr>
                </a:tc>
                <a:tc>
                  <a:txBody>
                    <a:bodyPr/>
                    <a:lstStyle/>
                    <a:p>
                      <a:pPr algn="l" fontAlgn="b"/>
                      <a:r>
                        <a:rPr lang="en-US" sz="2000" b="0" i="0" u="none" strike="noStrike" dirty="0">
                          <a:solidFill>
                            <a:srgbClr val="000000"/>
                          </a:solidFill>
                          <a:effectLst/>
                          <a:latin typeface="Calibri"/>
                        </a:rPr>
                        <a:t>Non provider</a:t>
                      </a:r>
                    </a:p>
                  </a:txBody>
                  <a:tcPr marL="9525" marR="9525" marT="9525" marB="0" anchor="b">
                    <a:lnL>
                      <a:noFill/>
                    </a:lnL>
                    <a:lnR>
                      <a:noFill/>
                    </a:lnR>
                    <a:lnT>
                      <a:noFill/>
                    </a:lnT>
                    <a:lnB>
                      <a:noFill/>
                    </a:lnB>
                    <a:solidFill>
                      <a:srgbClr val="F2EEE8"/>
                    </a:solidFill>
                  </a:tcPr>
                </a:tc>
              </a:tr>
              <a:tr h="295275">
                <a:tc>
                  <a:txBody>
                    <a:bodyPr/>
                    <a:lstStyle/>
                    <a:p>
                      <a:pPr algn="l" fontAlgn="b"/>
                      <a:r>
                        <a:rPr lang="en-US" sz="2000" b="0" i="0" u="none" strike="noStrike">
                          <a:solidFill>
                            <a:srgbClr val="000000"/>
                          </a:solidFill>
                          <a:effectLst/>
                          <a:latin typeface="Calibri"/>
                        </a:rPr>
                        <a:t>Inefficiency- update alerts , speed of system</a:t>
                      </a:r>
                    </a:p>
                  </a:txBody>
                  <a:tcPr marL="9525" marR="9525" marT="9525" marB="0" anchor="b">
                    <a:lnL>
                      <a:noFill/>
                    </a:lnL>
                    <a:lnR>
                      <a:noFill/>
                    </a:lnR>
                    <a:lnT>
                      <a:noFill/>
                    </a:lnT>
                    <a:lnB>
                      <a:noFill/>
                    </a:lnB>
                    <a:solidFill>
                      <a:srgbClr val="E7DED1"/>
                    </a:solidFill>
                  </a:tcPr>
                </a:tc>
                <a:tc>
                  <a:txBody>
                    <a:bodyPr/>
                    <a:lstStyle/>
                    <a:p>
                      <a:pPr algn="l" fontAlgn="b"/>
                      <a:r>
                        <a:rPr lang="en-US" sz="2000" b="0" i="0" u="none" strike="noStrike" dirty="0">
                          <a:solidFill>
                            <a:srgbClr val="000000"/>
                          </a:solidFill>
                          <a:effectLst/>
                          <a:latin typeface="Calibri"/>
                        </a:rPr>
                        <a:t>Other</a:t>
                      </a:r>
                    </a:p>
                  </a:txBody>
                  <a:tcPr marL="9525" marR="9525" marT="9525" marB="0" anchor="b">
                    <a:lnL>
                      <a:noFill/>
                    </a:lnL>
                    <a:lnR>
                      <a:noFill/>
                    </a:lnR>
                    <a:lnT>
                      <a:noFill/>
                    </a:lnT>
                    <a:lnB>
                      <a:noFill/>
                    </a:lnB>
                    <a:solidFill>
                      <a:srgbClr val="E7DED1"/>
                    </a:solidFill>
                  </a:tcPr>
                </a:tc>
              </a:tr>
              <a:tr h="285750">
                <a:tc>
                  <a:txBody>
                    <a:bodyPr/>
                    <a:lstStyle/>
                    <a:p>
                      <a:pPr algn="l" fontAlgn="b"/>
                      <a:r>
                        <a:rPr lang="en-US" sz="2000" b="0" i="0" u="none" strike="noStrike">
                          <a:solidFill>
                            <a:srgbClr val="000000"/>
                          </a:solidFill>
                          <a:effectLst/>
                          <a:latin typeface="Calibri"/>
                        </a:rPr>
                        <a:t>Lack of exposure/awareness of system</a:t>
                      </a:r>
                    </a:p>
                  </a:txBody>
                  <a:tcPr marL="9525" marR="9525" marT="9525" marB="0" anchor="b">
                    <a:lnL>
                      <a:noFill/>
                    </a:lnL>
                    <a:lnR>
                      <a:noFill/>
                    </a:lnR>
                    <a:lnT>
                      <a:noFill/>
                    </a:lnT>
                    <a:lnB>
                      <a:noFill/>
                    </a:lnB>
                    <a:solidFill>
                      <a:srgbClr val="F2EEE8"/>
                    </a:solidFill>
                  </a:tcPr>
                </a:tc>
                <a:tc>
                  <a:txBody>
                    <a:bodyPr/>
                    <a:lstStyle/>
                    <a:p>
                      <a:pPr algn="l" fontAlgn="b"/>
                      <a:r>
                        <a:rPr lang="en-US" sz="2000" b="0" i="0" u="none" strike="noStrike" dirty="0">
                          <a:solidFill>
                            <a:srgbClr val="000000"/>
                          </a:solidFill>
                          <a:effectLst/>
                          <a:latin typeface="Calibri"/>
                        </a:rPr>
                        <a:t>MCM</a:t>
                      </a:r>
                    </a:p>
                  </a:txBody>
                  <a:tcPr marL="9525" marR="9525" marT="9525" marB="0" anchor="b">
                    <a:lnL>
                      <a:noFill/>
                    </a:lnL>
                    <a:lnR>
                      <a:noFill/>
                    </a:lnR>
                    <a:lnT>
                      <a:noFill/>
                    </a:lnT>
                    <a:lnB>
                      <a:noFill/>
                    </a:lnB>
                    <a:solidFill>
                      <a:srgbClr val="F2EEE8"/>
                    </a:solidFill>
                  </a:tcPr>
                </a:tc>
              </a:tr>
              <a:tr h="276225">
                <a:tc>
                  <a:txBody>
                    <a:bodyPr/>
                    <a:lstStyle/>
                    <a:p>
                      <a:pPr algn="l" fontAlgn="b"/>
                      <a:r>
                        <a:rPr lang="en-US" sz="2000" b="0" i="0" u="none" strike="noStrike">
                          <a:solidFill>
                            <a:srgbClr val="000000"/>
                          </a:solidFill>
                          <a:effectLst/>
                          <a:latin typeface="Calibri"/>
                        </a:rPr>
                        <a:t>Training on Structure of Integration (cross training)</a:t>
                      </a:r>
                    </a:p>
                  </a:txBody>
                  <a:tcPr marL="9525" marR="9525" marT="9525" marB="0" anchor="b">
                    <a:lnL>
                      <a:noFill/>
                    </a:lnL>
                    <a:lnR>
                      <a:noFill/>
                    </a:lnR>
                    <a:lnT>
                      <a:noFill/>
                    </a:lnT>
                    <a:lnB>
                      <a:noFill/>
                    </a:lnB>
                    <a:solidFill>
                      <a:srgbClr val="E7DED1"/>
                    </a:solidFill>
                  </a:tcPr>
                </a:tc>
                <a:tc>
                  <a:txBody>
                    <a:bodyPr/>
                    <a:lstStyle/>
                    <a:p>
                      <a:pPr algn="l" fontAlgn="b"/>
                      <a:r>
                        <a:rPr lang="en-US" sz="2000" b="0" i="0" u="none" strike="noStrike" dirty="0">
                          <a:solidFill>
                            <a:srgbClr val="000000"/>
                          </a:solidFill>
                          <a:effectLst/>
                          <a:latin typeface="Calibri"/>
                        </a:rPr>
                        <a:t>MCM, HCM</a:t>
                      </a:r>
                    </a:p>
                  </a:txBody>
                  <a:tcPr marL="9525" marR="9525" marT="9525" marB="0" anchor="b">
                    <a:lnL>
                      <a:noFill/>
                    </a:lnL>
                    <a:lnR>
                      <a:noFill/>
                    </a:lnR>
                    <a:lnT>
                      <a:noFill/>
                    </a:lnT>
                    <a:lnB>
                      <a:noFill/>
                    </a:lnB>
                    <a:solidFill>
                      <a:srgbClr val="F2EEE8"/>
                    </a:solidFill>
                  </a:tcPr>
                </a:tc>
              </a:tr>
              <a:tr h="342900">
                <a:tc>
                  <a:txBody>
                    <a:bodyPr/>
                    <a:lstStyle/>
                    <a:p>
                      <a:pPr algn="l" fontAlgn="b"/>
                      <a:r>
                        <a:rPr lang="en-US" sz="2000" b="0" i="0" u="none" strike="noStrike">
                          <a:solidFill>
                            <a:srgbClr val="000000"/>
                          </a:solidFill>
                          <a:effectLst/>
                          <a:latin typeface="Calibri"/>
                        </a:rPr>
                        <a:t>User interface inadequate</a:t>
                      </a:r>
                    </a:p>
                  </a:txBody>
                  <a:tcPr marL="9525" marR="9525" marT="9525" marB="0" anchor="b">
                    <a:lnL>
                      <a:noFill/>
                    </a:lnL>
                    <a:lnR>
                      <a:noFill/>
                    </a:lnR>
                    <a:lnT>
                      <a:noFill/>
                    </a:lnT>
                    <a:lnB>
                      <a:noFill/>
                    </a:lnB>
                    <a:solidFill>
                      <a:srgbClr val="E7DED1"/>
                    </a:solidFill>
                  </a:tcPr>
                </a:tc>
                <a:tc>
                  <a:txBody>
                    <a:bodyPr/>
                    <a:lstStyle/>
                    <a:p>
                      <a:pPr algn="l" fontAlgn="b"/>
                      <a:r>
                        <a:rPr lang="en-US" sz="2000" b="0" i="0" u="none" strike="noStrike" dirty="0">
                          <a:solidFill>
                            <a:srgbClr val="000000"/>
                          </a:solidFill>
                          <a:effectLst/>
                          <a:latin typeface="Calibri"/>
                        </a:rPr>
                        <a:t>MCM</a:t>
                      </a:r>
                    </a:p>
                  </a:txBody>
                  <a:tcPr marL="9525" marR="9525" marT="9525" marB="0" anchor="b">
                    <a:lnL>
                      <a:noFill/>
                    </a:lnL>
                    <a:lnR>
                      <a:noFill/>
                    </a:lnR>
                    <a:lnT>
                      <a:noFill/>
                    </a:lnT>
                    <a:lnB>
                      <a:noFill/>
                    </a:lnB>
                    <a:solidFill>
                      <a:srgbClr val="E7DED1"/>
                    </a:solidFill>
                  </a:tcPr>
                </a:tc>
              </a:tr>
            </a:tbl>
          </a:graphicData>
        </a:graphic>
      </p:graphicFrame>
    </p:spTree>
    <p:extLst>
      <p:ext uri="{BB962C8B-B14F-4D97-AF65-F5344CB8AC3E}">
        <p14:creationId xmlns:p14="http://schemas.microsoft.com/office/powerpoint/2010/main" val="39980556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Executive</Template>
  <TotalTime>1822</TotalTime>
  <Words>987</Words>
  <Application>Microsoft Office PowerPoint</Application>
  <PresentationFormat>On-screen Show (4:3)</PresentationFormat>
  <Paragraphs>175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Executive</vt:lpstr>
      <vt:lpstr>DIG Local Evaluation</vt:lpstr>
      <vt:lpstr>Provider Survey </vt:lpstr>
      <vt:lpstr>Provider Survey Respondents  N=30</vt:lpstr>
      <vt:lpstr>PowerPoint Presentation</vt:lpstr>
      <vt:lpstr>USE OF THE DATA SYSTEM:  Housing CM are more likely than Medical CM to use DIG to access cross-system data*</vt:lpstr>
      <vt:lpstr>1. Around ¼ of CMs say they are not using the new system 2. MCM are most likely to use it to check health indicators 3. HCM use it for health indicators, and housing information 4. Only 20% of MCM say they use the system to check housing status.</vt:lpstr>
      <vt:lpstr>Reasons for not using the data system</vt:lpstr>
      <vt:lpstr>PowerPoint Presentation</vt:lpstr>
      <vt:lpstr>PowerPoint Presentation</vt:lpstr>
      <vt:lpstr>Peer led Sessions</vt:lpstr>
      <vt:lpstr>Participation by role in Peer-led sessions</vt:lpstr>
      <vt:lpstr>Participant Level of experience</vt:lpstr>
      <vt:lpstr>1. Irrespective of their role, all participants learned new information at Peer-Led Sessions.  2. Over time, the % of participants stating that most of the material was new decreases, but the attendance at the sessions is staying stable</vt:lpstr>
      <vt:lpstr>1. Around 90% of CM met new contacts at their sessions.  2. Even at more recent sessions. Only 5-6% said they already knew the people at their session.</vt:lpstr>
      <vt:lpstr>1. ~ 43% of both RW and Housing CM contacted or were contacted by others as a result of these meetings.   2. Actual contacts by participants seemed to decrease over time</vt:lpstr>
      <vt:lpstr>1. Proportionately fewer RW CM are “ready to implement”.   2. Confidence to implement varied depending on the session but correlated with the ratings of the presenter</vt:lpstr>
      <vt:lpstr>1. A higher proportion of Housing CM stated that they “very much” have the data to coordinate medical and housing services (68% vs 42%).  2. The percent of respondents stating they did not at all have the data to coordinate medical and housing services increased in the last sessions</vt:lpstr>
      <vt:lpstr>On-site local review (in progress)</vt:lpstr>
      <vt:lpstr>Objectives:</vt:lpstr>
      <vt:lpstr>Design</vt:lpstr>
      <vt:lpstr>Tracking Form </vt:lpstr>
      <vt:lpstr>Initial Observations:</vt:lpstr>
      <vt:lpstr>Next Steps:</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Sheryl Horowitz</dc:creator>
  <cp:lastModifiedBy>Sheryl Horowitz</cp:lastModifiedBy>
  <cp:revision>51</cp:revision>
  <dcterms:created xsi:type="dcterms:W3CDTF">2019-07-05T00:02:57Z</dcterms:created>
  <dcterms:modified xsi:type="dcterms:W3CDTF">2019-08-08T13:45:41Z</dcterms:modified>
</cp:coreProperties>
</file>