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0"/>
  </p:notesMasterIdLst>
  <p:sldIdLst>
    <p:sldId id="271" r:id="rId2"/>
    <p:sldId id="280" r:id="rId3"/>
    <p:sldId id="281" r:id="rId4"/>
    <p:sldId id="266" r:id="rId5"/>
    <p:sldId id="272" r:id="rId6"/>
    <p:sldId id="267" r:id="rId7"/>
    <p:sldId id="273" r:id="rId8"/>
    <p:sldId id="282" r:id="rId9"/>
    <p:sldId id="283" r:id="rId10"/>
    <p:sldId id="268" r:id="rId11"/>
    <p:sldId id="269" r:id="rId12"/>
    <p:sldId id="270" r:id="rId13"/>
    <p:sldId id="278" r:id="rId14"/>
    <p:sldId id="274" r:id="rId15"/>
    <p:sldId id="275" r:id="rId16"/>
    <p:sldId id="276" r:id="rId17"/>
    <p:sldId id="277" r:id="rId18"/>
    <p:sldId id="279" r:id="rId19"/>
  </p:sldIdLst>
  <p:sldSz cx="9144000" cy="5143500" type="screen16x9"/>
  <p:notesSz cx="6858000" cy="9144000"/>
  <p:embeddedFontLst>
    <p:embeddedFont>
      <p:font typeface="Raleway" panose="020B0604020202020204" charset="0"/>
      <p:regular r:id="rId21"/>
      <p:bold r:id="rId22"/>
      <p:italic r:id="rId23"/>
      <p:boldItalic r:id="rId24"/>
    </p:embeddedFont>
    <p:embeddedFont>
      <p:font typeface="Rockwell" panose="02060603020205020403" pitchFamily="18" charset="0"/>
      <p:regular r:id="rId25"/>
      <p:bold r:id="rId26"/>
      <p:italic r:id="rId27"/>
      <p:boldItalic r:id="rId28"/>
    </p:embeddedFont>
    <p:embeddedFont>
      <p:font typeface="Source Sans Pro" panose="020B0503030403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snapToGrid="0">
      <p:cViewPr varScale="1">
        <p:scale>
          <a:sx n="113" d="100"/>
          <a:sy n="113" d="100"/>
        </p:scale>
        <p:origin x="918"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194776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6475bbf43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6475bbf43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6475bbf43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6475bbf43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941389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743055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162961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81871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927472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25504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8589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1384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6475bbf4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6475bbf4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055274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475bbf4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6475bbf4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24365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17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6475bbf43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6475bbf4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Details TBA</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589709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gradFill>
          <a:gsLst>
            <a:gs pos="0">
              <a:srgbClr val="FFFFFF"/>
            </a:gs>
            <a:gs pos="100000">
              <a:srgbClr val="B3B3B3"/>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oe.nutmegit.com/AppCenter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Rockwell"/>
                <a:ea typeface="Rockwell"/>
                <a:cs typeface="Rockwell"/>
                <a:sym typeface="Rockwell"/>
              </a:rPr>
              <a:t>PIT App Training </a:t>
            </a:r>
            <a:endParaRPr dirty="0">
              <a:latin typeface="Rockwell"/>
              <a:ea typeface="Rockwell"/>
              <a:cs typeface="Rockwell"/>
              <a:sym typeface="Rockwell"/>
            </a:endParaRPr>
          </a:p>
        </p:txBody>
      </p:sp>
      <p:sp>
        <p:nvSpPr>
          <p:cNvPr id="164" name="Google Shape;164;p28"/>
          <p:cNvSpPr txBox="1">
            <a:spLocks noGrp="1"/>
          </p:cNvSpPr>
          <p:nvPr>
            <p:ph type="body" idx="1"/>
          </p:nvPr>
        </p:nvSpPr>
        <p:spPr>
          <a:xfrm>
            <a:off x="2456757" y="1429657"/>
            <a:ext cx="4445931" cy="2963588"/>
          </a:xfrm>
          <a:prstGeom prst="rect">
            <a:avLst/>
          </a:prstGeom>
        </p:spPr>
        <p:txBody>
          <a:bodyPr spcFirstLastPara="1" wrap="square" lIns="91425" tIns="91425" rIns="91425" bIns="91425" anchor="t" anchorCtr="0">
            <a:normAutofit lnSpcReduction="10000"/>
          </a:bodyPr>
          <a:lstStyle/>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PIT App Training:</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Unsheltered HMIS and Non-HMIS </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Sheltered HMIS and Non-HMIS</a:t>
            </a:r>
          </a:p>
          <a:p>
            <a:pPr marL="114300" lvl="0" indent="0" algn="ctr" rtl="0">
              <a:spcBef>
                <a:spcPts val="0"/>
              </a:spcBef>
              <a:spcAft>
                <a:spcPts val="0"/>
              </a:spcAft>
              <a:buClr>
                <a:schemeClr val="dk1"/>
              </a:buClr>
              <a:buSzPts val="1800"/>
              <a:buNone/>
            </a:pPr>
            <a:endParaRPr lang="en-US" dirty="0">
              <a:solidFill>
                <a:schemeClr val="dk1"/>
              </a:solidFill>
              <a:latin typeface="Arial"/>
              <a:ea typeface="Arial"/>
              <a:cs typeface="Arial"/>
              <a:sym typeface="Arial"/>
            </a:endParaRP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Link: </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hlinkClick r:id="rId3"/>
              </a:rPr>
              <a:t>https://poe.nutmegit.com/AppCenter2</a:t>
            </a:r>
            <a:endParaRPr lang="en-US" dirty="0">
              <a:solidFill>
                <a:schemeClr val="dk1"/>
              </a:solidFill>
              <a:latin typeface="Arial"/>
              <a:ea typeface="Arial"/>
              <a:cs typeface="Arial"/>
              <a:sym typeface="Arial"/>
            </a:endParaRPr>
          </a:p>
          <a:p>
            <a:pPr marL="114300" lvl="0" indent="0" algn="ctr" rtl="0">
              <a:spcBef>
                <a:spcPts val="0"/>
              </a:spcBef>
              <a:spcAft>
                <a:spcPts val="0"/>
              </a:spcAft>
              <a:buClr>
                <a:schemeClr val="dk1"/>
              </a:buClr>
              <a:buSzPts val="1800"/>
              <a:buNone/>
            </a:pPr>
            <a:endParaRPr lang="en-US" dirty="0">
              <a:solidFill>
                <a:schemeClr val="dk1"/>
              </a:solidFill>
              <a:latin typeface="Arial"/>
              <a:ea typeface="Arial"/>
              <a:cs typeface="Arial"/>
              <a:sym typeface="Arial"/>
            </a:endParaRP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Help Desk: </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help@nutmegit.com</a:t>
            </a:r>
            <a:endParaRPr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7283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1274250" y="454900"/>
            <a:ext cx="6595500" cy="10116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dirty="0">
                <a:latin typeface="Rockwell"/>
                <a:ea typeface="Rockwell"/>
                <a:cs typeface="Rockwell"/>
                <a:sym typeface="Rockwell"/>
              </a:rPr>
              <a:t>HMIS Participating Programs: </a:t>
            </a:r>
            <a:endParaRPr dirty="0">
              <a:latin typeface="Rockwell"/>
              <a:ea typeface="Rockwell"/>
              <a:cs typeface="Rockwell"/>
              <a:sym typeface="Rockwell"/>
            </a:endParaRPr>
          </a:p>
          <a:p>
            <a:pPr marL="0" lvl="0" indent="0" algn="ctr" rtl="0">
              <a:spcBef>
                <a:spcPts val="0"/>
              </a:spcBef>
              <a:spcAft>
                <a:spcPts val="0"/>
              </a:spcAft>
              <a:buNone/>
            </a:pPr>
            <a:r>
              <a:rPr lang="en-GB" dirty="0">
                <a:latin typeface="Rockwell"/>
                <a:ea typeface="Rockwell"/>
                <a:cs typeface="Rockwell"/>
                <a:sym typeface="Rockwell"/>
              </a:rPr>
              <a:t>ES, SH, TH, PH, RRH</a:t>
            </a:r>
            <a:endParaRPr dirty="0">
              <a:latin typeface="Rockwell"/>
              <a:ea typeface="Rockwell"/>
              <a:cs typeface="Rockwell"/>
              <a:sym typeface="Rockwell"/>
            </a:endParaRPr>
          </a:p>
        </p:txBody>
      </p:sp>
      <p:sp>
        <p:nvSpPr>
          <p:cNvPr id="152" name="Google Shape;152;p26"/>
          <p:cNvSpPr txBox="1">
            <a:spLocks noGrp="1"/>
          </p:cNvSpPr>
          <p:nvPr>
            <p:ph type="body" idx="1"/>
          </p:nvPr>
        </p:nvSpPr>
        <p:spPr>
          <a:xfrm>
            <a:off x="311700" y="1539950"/>
            <a:ext cx="8520600" cy="3117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Similar to the count process last year, all HMIS participating programs will have their people count data imported to the PIT database directly from HMIS</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The user must first complete and confirm their bed count information and then the PIT count feature will be active.</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You will be able to start working with the people count immediately for this year. This will allow users to actively test their data and clean up their data all the way up to the night of the count.  </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All programs are encouraged to refresh and review their PIT data to make sure the counts are correct and make sense.</a:t>
            </a:r>
            <a:endParaRPr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dirty="0">
                <a:latin typeface="Rockwell"/>
                <a:ea typeface="Rockwell"/>
                <a:cs typeface="Rockwell"/>
                <a:sym typeface="Rockwell"/>
              </a:rPr>
              <a:t>HMIS Participating Programs: </a:t>
            </a:r>
            <a:endParaRPr dirty="0">
              <a:latin typeface="Rockwell"/>
              <a:ea typeface="Rockwell"/>
              <a:cs typeface="Rockwell"/>
              <a:sym typeface="Rockwell"/>
            </a:endParaRPr>
          </a:p>
          <a:p>
            <a:pPr marL="0" lvl="0" indent="0" algn="ctr" rtl="0">
              <a:spcBef>
                <a:spcPts val="0"/>
              </a:spcBef>
              <a:spcAft>
                <a:spcPts val="0"/>
              </a:spcAft>
              <a:buNone/>
            </a:pPr>
            <a:r>
              <a:rPr lang="en-GB" dirty="0">
                <a:latin typeface="Rockwell"/>
                <a:ea typeface="Rockwell"/>
                <a:cs typeface="Rockwell"/>
                <a:sym typeface="Rockwell"/>
              </a:rPr>
              <a:t>ES, SH, TH, PH, RRH</a:t>
            </a:r>
            <a:endParaRPr dirty="0">
              <a:latin typeface="Rockwell"/>
              <a:ea typeface="Rockwell"/>
              <a:cs typeface="Rockwell"/>
              <a:sym typeface="Rockwell"/>
            </a:endParaRPr>
          </a:p>
        </p:txBody>
      </p:sp>
      <p:sp>
        <p:nvSpPr>
          <p:cNvPr id="158" name="Google Shape;158;p27"/>
          <p:cNvSpPr txBox="1">
            <a:spLocks noGrp="1"/>
          </p:cNvSpPr>
          <p:nvPr>
            <p:ph type="body" idx="1"/>
          </p:nvPr>
        </p:nvSpPr>
        <p:spPr>
          <a:xfrm>
            <a:off x="287575" y="1140900"/>
            <a:ext cx="8520600" cy="3728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The rules that will pull client data into the PIT App are the same for all program types as last year other than ES Hotel/Motel programs - there is a slight change for these programs types.</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For ES - the rules are the same as last year:</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Open enrollment</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ES Check-in dated on the night of PIT - all household members</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For SH and TH - just need an open enrollment</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For PH/PSH and RRH:</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Open enrollment</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Move in date dated on or before the night of PIT - Head of Household </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For ES Hotel/Motel - New for this year</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Open enrollment  </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Motel/Hotel Costs service dated on the night of PIT - Head of Household  </a:t>
            </a:r>
            <a:endParaRPr dirty="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a:latin typeface="Rockwell"/>
                <a:ea typeface="Rockwell"/>
                <a:cs typeface="Rockwell"/>
                <a:sym typeface="Rockwell"/>
              </a:rPr>
              <a:t>Non-Participating Programs: </a:t>
            </a:r>
            <a:endParaRPr>
              <a:latin typeface="Rockwell"/>
              <a:ea typeface="Rockwell"/>
              <a:cs typeface="Rockwell"/>
              <a:sym typeface="Rockwell"/>
            </a:endParaRPr>
          </a:p>
          <a:p>
            <a:pPr marL="0" lvl="0" indent="0" algn="ctr" rtl="0">
              <a:spcBef>
                <a:spcPts val="0"/>
              </a:spcBef>
              <a:spcAft>
                <a:spcPts val="0"/>
              </a:spcAft>
              <a:buNone/>
            </a:pPr>
            <a:r>
              <a:rPr lang="en-GB">
                <a:latin typeface="Rockwell"/>
                <a:ea typeface="Rockwell"/>
                <a:cs typeface="Rockwell"/>
                <a:sym typeface="Rockwell"/>
              </a:rPr>
              <a:t>ES, SH, TH, PH, RRH</a:t>
            </a:r>
            <a:endParaRPr>
              <a:latin typeface="Rockwell"/>
              <a:ea typeface="Rockwell"/>
              <a:cs typeface="Rockwell"/>
              <a:sym typeface="Rockwell"/>
            </a:endParaRPr>
          </a:p>
        </p:txBody>
      </p:sp>
      <p:sp>
        <p:nvSpPr>
          <p:cNvPr id="164" name="Google Shape;164;p28"/>
          <p:cNvSpPr txBox="1">
            <a:spLocks noGrp="1"/>
          </p:cNvSpPr>
          <p:nvPr>
            <p:ph type="body" idx="1"/>
          </p:nvPr>
        </p:nvSpPr>
        <p:spPr>
          <a:xfrm>
            <a:off x="287575" y="1140900"/>
            <a:ext cx="8520600" cy="3728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If you are part of a non-</a:t>
            </a:r>
            <a:r>
              <a:rPr lang="en-GB" dirty="0" err="1">
                <a:solidFill>
                  <a:schemeClr val="dk1"/>
                </a:solidFill>
                <a:latin typeface="Arial"/>
                <a:ea typeface="Arial"/>
                <a:cs typeface="Arial"/>
                <a:sym typeface="Arial"/>
              </a:rPr>
              <a:t>hmis</a:t>
            </a:r>
            <a:r>
              <a:rPr lang="en-GB" dirty="0">
                <a:solidFill>
                  <a:schemeClr val="dk1"/>
                </a:solidFill>
                <a:latin typeface="Arial"/>
                <a:ea typeface="Arial"/>
                <a:cs typeface="Arial"/>
                <a:sym typeface="Arial"/>
              </a:rPr>
              <a:t> participating program and you did not manage data for the PIT count last year then I will need the following: </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First name, last name and email</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Name of program or programs you will need access to</a:t>
            </a:r>
            <a:endParaRPr dirty="0">
              <a:solidFill>
                <a:schemeClr val="dk1"/>
              </a:solidFill>
              <a:latin typeface="Arial"/>
              <a:ea typeface="Arial"/>
              <a:cs typeface="Arial"/>
              <a:sym typeface="Arial"/>
            </a:endParaRPr>
          </a:p>
          <a:p>
            <a:pPr marL="914400" lvl="0" indent="0" algn="l" rtl="0">
              <a:spcBef>
                <a:spcPts val="1200"/>
              </a:spcBef>
              <a:spcAft>
                <a:spcPts val="0"/>
              </a:spcAft>
              <a:buNone/>
            </a:pPr>
            <a:endParaRPr dirty="0">
              <a:solidFill>
                <a:schemeClr val="dk1"/>
              </a:solidFill>
              <a:latin typeface="Arial"/>
              <a:ea typeface="Arial"/>
              <a:cs typeface="Arial"/>
              <a:sym typeface="Arial"/>
            </a:endParaRPr>
          </a:p>
          <a:p>
            <a:pPr marL="457200" lvl="0" indent="-342900" algn="l" rtl="0">
              <a:spcBef>
                <a:spcPts val="1200"/>
              </a:spcBef>
              <a:spcAft>
                <a:spcPts val="0"/>
              </a:spcAft>
              <a:buClr>
                <a:schemeClr val="dk1"/>
              </a:buClr>
              <a:buSzPts val="1800"/>
              <a:buFont typeface="Arial"/>
              <a:buChar char="●"/>
            </a:pPr>
            <a:r>
              <a:rPr lang="en-GB" dirty="0">
                <a:solidFill>
                  <a:schemeClr val="dk1"/>
                </a:solidFill>
                <a:latin typeface="Arial"/>
                <a:ea typeface="Arial"/>
                <a:cs typeface="Arial"/>
                <a:sym typeface="Arial"/>
              </a:rPr>
              <a:t>If there is a new housing program that is not currently listed on the PIT App program sheet, then I will need the program set up sheet to be completed and submitted. </a:t>
            </a:r>
            <a:endParaRPr dirty="0">
              <a:solidFill>
                <a:schemeClr val="dk1"/>
              </a:solidFill>
              <a:latin typeface="Arial"/>
              <a:ea typeface="Arial"/>
              <a:cs typeface="Arial"/>
              <a:sym typeface="Arial"/>
            </a:endParaRPr>
          </a:p>
          <a:p>
            <a:pPr marL="457200" lvl="0" indent="0" algn="l" rtl="0">
              <a:spcBef>
                <a:spcPts val="1200"/>
              </a:spcBef>
              <a:spcAft>
                <a:spcPts val="1200"/>
              </a:spcAft>
              <a:buNone/>
            </a:pPr>
            <a:endParaRPr dirty="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75628"/>
            <a:ext cx="6595500" cy="11894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All Programs</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277325" y="670331"/>
            <a:ext cx="6357232" cy="3751255"/>
          </a:xfrm>
          <a:prstGeom prst="rect">
            <a:avLst/>
          </a:prstGeom>
        </p:spPr>
        <p:txBody>
          <a:bodyPr spcFirstLastPara="1" wrap="square" lIns="91425" tIns="91425" rIns="91425" bIns="91425" anchor="t" anchorCtr="0">
            <a:normAutofit fontScale="77500" lnSpcReduction="20000"/>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PIT Combined DQ Report provides data quality tabs to evaluate data completeness for the PIT programs.</a:t>
            </a:r>
          </a:p>
          <a:p>
            <a:pPr lvl="1" indent="-342900">
              <a:buClr>
                <a:schemeClr val="dk1"/>
              </a:buClr>
              <a:buSzPts val="1800"/>
              <a:buFont typeface="Courier New" panose="02070309020205020404" pitchFamily="49" charset="0"/>
              <a:buChar char="o"/>
            </a:pPr>
            <a:r>
              <a:rPr lang="en-GB" sz="1200" b="1" dirty="0">
                <a:solidFill>
                  <a:schemeClr val="dk1"/>
                </a:solidFill>
                <a:latin typeface="Arial"/>
                <a:ea typeface="Arial"/>
                <a:cs typeface="Arial"/>
                <a:sym typeface="Arial"/>
              </a:rPr>
              <a:t>Clients Reported Multiple Times </a:t>
            </a:r>
            <a:r>
              <a:rPr lang="en-GB" sz="1200" dirty="0">
                <a:solidFill>
                  <a:schemeClr val="dk1"/>
                </a:solidFill>
                <a:latin typeface="Arial"/>
                <a:ea typeface="Arial"/>
                <a:cs typeface="Arial"/>
                <a:sym typeface="Arial"/>
              </a:rPr>
              <a:t>– All HMIS</a:t>
            </a:r>
          </a:p>
          <a:p>
            <a:pPr marL="1200150" lvl="2"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This report will show clients with overlapping enrollments</a:t>
            </a:r>
          </a:p>
          <a:p>
            <a:pPr marL="1200150" lvl="2"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These clients are being counted for PIT under two different program enrollments – This happens when these enrollments are both open and on the night of PIT they have one or more of the following:</a:t>
            </a:r>
          </a:p>
          <a:p>
            <a:pPr marL="1657350" lvl="3"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Move In Date</a:t>
            </a:r>
          </a:p>
          <a:p>
            <a:pPr marL="1657350" lvl="3"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Shelter Check-In</a:t>
            </a:r>
          </a:p>
          <a:p>
            <a:pPr marL="1657350" lvl="3"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Motel Service</a:t>
            </a:r>
          </a:p>
          <a:p>
            <a:pPr marL="1657350" lvl="3"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Current Living Situation Assessment</a:t>
            </a:r>
          </a:p>
          <a:p>
            <a:pPr marL="1200150" lvl="2"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This is not a duplicate client issue b/c these clients have a single HMIS ID.  A duplicate client issue would be the same client with 2 or more HMIS ID’s</a:t>
            </a:r>
          </a:p>
          <a:p>
            <a:pPr marL="1200150" lvl="2" indent="-17145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As PIT data is confirmed in the PIT App this report will begin to populate.  The CoC’s should monitor this report and reach out to agencies to determine which enrollment is correct.  Nutmeg can assist with the data clean up as needed.  </a:t>
            </a:r>
          </a:p>
          <a:p>
            <a:pPr lvl="2" indent="-342900">
              <a:buClr>
                <a:schemeClr val="dk1"/>
              </a:buClr>
              <a:buSzPts val="1800"/>
              <a:buFont typeface="Courier New" panose="02070309020205020404" pitchFamily="49" charset="0"/>
              <a:buChar char="o"/>
            </a:pPr>
            <a:endParaRPr lang="en-GB" sz="1200" dirty="0">
              <a:solidFill>
                <a:schemeClr val="dk1"/>
              </a:solidFill>
              <a:latin typeface="Arial"/>
              <a:ea typeface="Arial"/>
              <a:cs typeface="Arial"/>
              <a:sym typeface="Arial"/>
            </a:endParaRPr>
          </a:p>
          <a:p>
            <a:pPr lvl="1" indent="-342900">
              <a:buClr>
                <a:schemeClr val="dk1"/>
              </a:buClr>
              <a:buSzPts val="1800"/>
              <a:buFont typeface="Courier New" panose="02070309020205020404" pitchFamily="49" charset="0"/>
              <a:buChar char="o"/>
            </a:pPr>
            <a:r>
              <a:rPr lang="en-GB" sz="1200" b="1" dirty="0">
                <a:solidFill>
                  <a:schemeClr val="dk1"/>
                </a:solidFill>
                <a:latin typeface="Arial"/>
                <a:ea typeface="Arial"/>
                <a:cs typeface="Arial"/>
                <a:sym typeface="Arial"/>
              </a:rPr>
              <a:t>Duplicate Clients </a:t>
            </a:r>
            <a:r>
              <a:rPr lang="en-GB" sz="1200" dirty="0">
                <a:solidFill>
                  <a:schemeClr val="dk1"/>
                </a:solidFill>
                <a:latin typeface="Arial"/>
                <a:ea typeface="Arial"/>
                <a:cs typeface="Arial"/>
                <a:sym typeface="Arial"/>
              </a:rPr>
              <a:t>– All HMIS </a:t>
            </a:r>
          </a:p>
          <a:p>
            <a:pPr lvl="2" indent="-34290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This report will show clients who are duplicates in HMIS and being counted in more than one program on the night of PIT</a:t>
            </a:r>
          </a:p>
          <a:p>
            <a:pPr lvl="2" indent="-34290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This is different than the Multiple Enrollment Issue above b/c these are identical clients but with different HMIS client ID’s.  Where as above, they are a client with only one ID but open enrollments whose start dates over lap.  </a:t>
            </a:r>
          </a:p>
          <a:p>
            <a:pPr lvl="2" indent="-342900">
              <a:buClr>
                <a:schemeClr val="dk1"/>
              </a:buClr>
              <a:buSzPts val="1800"/>
              <a:buFont typeface="Arial" panose="020B0604020202020204" pitchFamily="34" charset="0"/>
              <a:buChar char="•"/>
            </a:pPr>
            <a:r>
              <a:rPr lang="en-GB" sz="1200" dirty="0">
                <a:solidFill>
                  <a:schemeClr val="dk1"/>
                </a:solidFill>
                <a:latin typeface="Arial"/>
                <a:ea typeface="Arial"/>
                <a:cs typeface="Arial"/>
                <a:sym typeface="Arial"/>
              </a:rPr>
              <a:t>As PIT data is confirmed in the PIT App, this report will begin to populate when it finds duplicate client ID’s Nutmeg will review this report and merge ID’s where necessary.  Nutmeg will reach to any agency if there are any questions.</a:t>
            </a:r>
          </a:p>
          <a:p>
            <a:pPr marL="114300" lvl="0" indent="0" algn="l" rtl="0">
              <a:spcBef>
                <a:spcPts val="0"/>
              </a:spcBef>
              <a:spcAft>
                <a:spcPts val="0"/>
              </a:spcAft>
              <a:buClr>
                <a:schemeClr val="dk1"/>
              </a:buClr>
              <a:buSzPts val="1800"/>
              <a:buNone/>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lang="en-GB" sz="1600"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051903"/>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216945" y="2592375"/>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8003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75628"/>
            <a:ext cx="6595500" cy="11894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HMIS and Non-HMIS Participating Programs: </a:t>
            </a:r>
            <a:br>
              <a:rPr lang="en-US" sz="2000" dirty="0">
                <a:latin typeface="Rockwell"/>
                <a:ea typeface="Rockwell"/>
                <a:cs typeface="Rockwell"/>
                <a:sym typeface="Rockwell"/>
              </a:rPr>
            </a:br>
            <a:r>
              <a:rPr lang="en-US" sz="2000" dirty="0">
                <a:latin typeface="Rockwell"/>
                <a:ea typeface="Rockwell"/>
                <a:cs typeface="Rockwell"/>
                <a:sym typeface="Rockwell"/>
              </a:rPr>
              <a:t>ES, SH, TH, PH, RRH</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311700" y="1013250"/>
            <a:ext cx="6357232" cy="4054622"/>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Incomplete Bed Inventory Report will show all programs who have no certifications, meaning they have not looked at their data yet.</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Once the program has updated the status at the bottom of the inventory screen then they will come off this report</a:t>
            </a: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lang="en-GB" sz="1600"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GB" sz="1600" dirty="0">
                <a:solidFill>
                  <a:schemeClr val="dk1"/>
                </a:solidFill>
                <a:latin typeface="Arial"/>
                <a:ea typeface="Arial"/>
                <a:cs typeface="Arial"/>
                <a:sym typeface="Arial"/>
              </a:rPr>
              <a: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360228" y="2472059"/>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3073BDF-5A5C-50DE-CC69-F5C1239CE7E7}"/>
              </a:ext>
            </a:extLst>
          </p:cNvPr>
          <p:cNvPicPr>
            <a:picLocks noChangeAspect="1"/>
          </p:cNvPicPr>
          <p:nvPr/>
        </p:nvPicPr>
        <p:blipFill>
          <a:blip r:embed="rId4"/>
          <a:stretch>
            <a:fillRect/>
          </a:stretch>
        </p:blipFill>
        <p:spPr>
          <a:xfrm>
            <a:off x="524105" y="2860077"/>
            <a:ext cx="2915401" cy="1286035"/>
          </a:xfrm>
          <a:prstGeom prst="rect">
            <a:avLst/>
          </a:prstGeom>
        </p:spPr>
      </p:pic>
      <p:pic>
        <p:nvPicPr>
          <p:cNvPr id="10" name="Picture 9">
            <a:extLst>
              <a:ext uri="{FF2B5EF4-FFF2-40B4-BE49-F238E27FC236}">
                <a16:creationId xmlns:a16="http://schemas.microsoft.com/office/drawing/2014/main" id="{7821945D-C0BE-C2FC-B30F-136EC8AE86D6}"/>
              </a:ext>
            </a:extLst>
          </p:cNvPr>
          <p:cNvPicPr>
            <a:picLocks noChangeAspect="1"/>
          </p:cNvPicPr>
          <p:nvPr/>
        </p:nvPicPr>
        <p:blipFill>
          <a:blip r:embed="rId5"/>
          <a:stretch>
            <a:fillRect/>
          </a:stretch>
        </p:blipFill>
        <p:spPr>
          <a:xfrm>
            <a:off x="3637617" y="2860077"/>
            <a:ext cx="3097352" cy="1286035"/>
          </a:xfrm>
          <a:prstGeom prst="rect">
            <a:avLst/>
          </a:prstGeom>
        </p:spPr>
      </p:pic>
    </p:spTree>
    <p:extLst>
      <p:ext uri="{BB962C8B-B14F-4D97-AF65-F5344CB8AC3E}">
        <p14:creationId xmlns:p14="http://schemas.microsoft.com/office/powerpoint/2010/main" val="50718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75628"/>
            <a:ext cx="6595500" cy="11894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HMIS and Non-HMIS Participating Programs: </a:t>
            </a:r>
            <a:br>
              <a:rPr lang="en-US" sz="2000" dirty="0">
                <a:latin typeface="Rockwell"/>
                <a:ea typeface="Rockwell"/>
                <a:cs typeface="Rockwell"/>
                <a:sym typeface="Rockwell"/>
              </a:rPr>
            </a:br>
            <a:r>
              <a:rPr lang="en-US" sz="2000" dirty="0">
                <a:latin typeface="Rockwell"/>
                <a:ea typeface="Rockwell"/>
                <a:cs typeface="Rockwell"/>
                <a:sym typeface="Rockwell"/>
              </a:rPr>
              <a:t>ES, SH, TH, PH, RRH</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311700" y="1013250"/>
            <a:ext cx="6357232" cy="375125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Uncertified Bed Inventory Report will show all programs that have been marked as ‘NOT Accurate’</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This report would show those programs that do not agree with the bed information and should be actively working with their CoC to update the bed count numbers.</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Once the program has updated the status to ‘affirm’ then they will come off the list</a:t>
            </a: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GB" sz="1600" dirty="0">
                <a:solidFill>
                  <a:schemeClr val="dk1"/>
                </a:solidFill>
                <a:latin typeface="Arial"/>
                <a:ea typeface="Arial"/>
                <a:cs typeface="Arial"/>
                <a:sym typeface="Arial"/>
              </a:rPr>
              <a: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353353" y="2571750"/>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46B655E-D1A3-786F-1594-F0B284E122E8}"/>
              </a:ext>
            </a:extLst>
          </p:cNvPr>
          <p:cNvPicPr>
            <a:picLocks noChangeAspect="1"/>
          </p:cNvPicPr>
          <p:nvPr/>
        </p:nvPicPr>
        <p:blipFill>
          <a:blip r:embed="rId4"/>
          <a:stretch>
            <a:fillRect/>
          </a:stretch>
        </p:blipFill>
        <p:spPr>
          <a:xfrm>
            <a:off x="205507" y="3478470"/>
            <a:ext cx="2915401" cy="1286035"/>
          </a:xfrm>
          <a:prstGeom prst="rect">
            <a:avLst/>
          </a:prstGeom>
        </p:spPr>
      </p:pic>
      <p:pic>
        <p:nvPicPr>
          <p:cNvPr id="8" name="Picture 7">
            <a:extLst>
              <a:ext uri="{FF2B5EF4-FFF2-40B4-BE49-F238E27FC236}">
                <a16:creationId xmlns:a16="http://schemas.microsoft.com/office/drawing/2014/main" id="{3161ADF3-3BC8-219B-D30C-31795048A1D8}"/>
              </a:ext>
            </a:extLst>
          </p:cNvPr>
          <p:cNvPicPr>
            <a:picLocks noChangeAspect="1"/>
          </p:cNvPicPr>
          <p:nvPr/>
        </p:nvPicPr>
        <p:blipFill>
          <a:blip r:embed="rId5"/>
          <a:stretch>
            <a:fillRect/>
          </a:stretch>
        </p:blipFill>
        <p:spPr>
          <a:xfrm>
            <a:off x="3571580" y="3487232"/>
            <a:ext cx="3097352" cy="1286035"/>
          </a:xfrm>
          <a:prstGeom prst="rect">
            <a:avLst/>
          </a:prstGeom>
        </p:spPr>
      </p:pic>
    </p:spTree>
    <p:extLst>
      <p:ext uri="{BB962C8B-B14F-4D97-AF65-F5344CB8AC3E}">
        <p14:creationId xmlns:p14="http://schemas.microsoft.com/office/powerpoint/2010/main" val="3512602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75628"/>
            <a:ext cx="6595500" cy="11894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HMIS and Non-HMIS Participating Programs: </a:t>
            </a:r>
            <a:br>
              <a:rPr lang="en-US" sz="2000" dirty="0">
                <a:latin typeface="Rockwell"/>
                <a:ea typeface="Rockwell"/>
                <a:cs typeface="Rockwell"/>
                <a:sym typeface="Rockwell"/>
              </a:rPr>
            </a:br>
            <a:r>
              <a:rPr lang="en-US" sz="2000" dirty="0">
                <a:latin typeface="Rockwell"/>
                <a:ea typeface="Rockwell"/>
                <a:cs typeface="Rockwell"/>
                <a:sym typeface="Rockwell"/>
              </a:rPr>
              <a:t>ES, SH, TH, PH, RRH</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311700" y="1013250"/>
            <a:ext cx="6357232" cy="375125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HIC report is the full report of all bed and people count data reported on the night of the count</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This report is used by the CoC’s for their HDX Inventory submissions.</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This report can also be used to evaluate the HDX Homeless Population Data for accuracy</a:t>
            </a: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GB" sz="1600" dirty="0">
                <a:solidFill>
                  <a:schemeClr val="dk1"/>
                </a:solidFill>
                <a:latin typeface="Arial"/>
                <a:ea typeface="Arial"/>
                <a:cs typeface="Arial"/>
                <a:sym typeface="Arial"/>
              </a:rPr>
              <a: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7660056" y="2705386"/>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593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75628"/>
            <a:ext cx="6595500" cy="70814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All Programs</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311700" y="1013250"/>
            <a:ext cx="6357232" cy="375125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PIT Combined DQ Report provides data quality tabs to evaluate data completeness for the PIT programs.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Overutilization - Total Persons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Overutilization – Units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Underutilization - Total Pers.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Underutilization – Units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Demographic Mismatches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No PIT Count</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No Bed Inventory</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More Enrolled Than Counted</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Clients Reported Multiple Times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Duplicate Clients</a:t>
            </a:r>
          </a:p>
          <a:p>
            <a:pPr lvl="1" indent="-342900">
              <a:buClr>
                <a:schemeClr val="dk1"/>
              </a:buClr>
              <a:buSzPts val="1800"/>
              <a:buFont typeface="Courier New" panose="02070309020205020404" pitchFamily="49" charset="0"/>
              <a:buChar char="o"/>
            </a:pPr>
            <a:r>
              <a:rPr lang="en-GB" sz="1200" dirty="0">
                <a:solidFill>
                  <a:schemeClr val="dk1"/>
                </a:solidFill>
                <a:latin typeface="Arial"/>
                <a:ea typeface="Arial"/>
                <a:cs typeface="Arial"/>
                <a:sym typeface="Arial"/>
              </a:rPr>
              <a:t>No recent CLA</a:t>
            </a: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GB" sz="1600" dirty="0">
                <a:solidFill>
                  <a:schemeClr val="dk1"/>
                </a:solidFill>
                <a:latin typeface="Arial"/>
                <a:ea typeface="Arial"/>
                <a:cs typeface="Arial"/>
                <a:sym typeface="Arial"/>
              </a:rPr>
              <a: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258197" y="2816686"/>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4088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382003"/>
            <a:ext cx="6595500" cy="61275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a:latin typeface="Rockwell"/>
                <a:ea typeface="Rockwell"/>
                <a:cs typeface="Rockwell"/>
                <a:sym typeface="Rockwell"/>
              </a:rPr>
              <a:t>HMIS ES and SO Veteran Report</a:t>
            </a:r>
            <a:endParaRPr sz="2000" dirty="0">
              <a:latin typeface="Rockwell"/>
              <a:ea typeface="Rockwell"/>
              <a:cs typeface="Rockwell"/>
              <a:sym typeface="Rockwell"/>
            </a:endParaRPr>
          </a:p>
        </p:txBody>
      </p:sp>
      <p:sp>
        <p:nvSpPr>
          <p:cNvPr id="146" name="Google Shape;146;p25"/>
          <p:cNvSpPr txBox="1">
            <a:spLocks noGrp="1"/>
          </p:cNvSpPr>
          <p:nvPr>
            <p:ph type="body" idx="1"/>
          </p:nvPr>
        </p:nvSpPr>
        <p:spPr>
          <a:xfrm>
            <a:off x="284199" y="1620404"/>
            <a:ext cx="6357232" cy="2479345"/>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Veteran Validation Report is a report for the VA to be used to help confirm VA records being counted in ES and HO on the night of PIT</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The VA can review this report and see the agency, program, program type and HMIS ID so they can check the client information out of HMIS against their records to confirm if the Veteran Status in HMIS is correct.  </a:t>
            </a:r>
          </a:p>
          <a:p>
            <a:pPr marL="457200" lvl="0" indent="-342900" algn="l" rtl="0">
              <a:spcBef>
                <a:spcPts val="0"/>
              </a:spcBef>
              <a:spcAft>
                <a:spcPts val="0"/>
              </a:spcAft>
              <a:buClr>
                <a:schemeClr val="dk1"/>
              </a:buClr>
              <a:buSzPts val="1800"/>
              <a:buFont typeface="Arial"/>
              <a:buChar char="●"/>
            </a:pPr>
            <a:endParaRPr lang="en-GB" sz="16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GB" sz="1600" dirty="0">
                <a:solidFill>
                  <a:schemeClr val="dk1"/>
                </a:solidFill>
                <a:latin typeface="Arial"/>
                <a:ea typeface="Arial"/>
                <a:cs typeface="Arial"/>
                <a:sym typeface="Arial"/>
              </a:rPr>
              <a: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292574" y="2939142"/>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667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Rockwell"/>
                <a:ea typeface="Rockwell"/>
                <a:cs typeface="Rockwell"/>
                <a:sym typeface="Rockwell"/>
              </a:rPr>
              <a:t>PIT App Guides</a:t>
            </a:r>
            <a:endParaRPr dirty="0">
              <a:latin typeface="Rockwell"/>
              <a:ea typeface="Rockwell"/>
              <a:cs typeface="Rockwell"/>
              <a:sym typeface="Rockwell"/>
            </a:endParaRPr>
          </a:p>
        </p:txBody>
      </p:sp>
      <p:sp>
        <p:nvSpPr>
          <p:cNvPr id="164" name="Google Shape;164;p28"/>
          <p:cNvSpPr txBox="1">
            <a:spLocks noGrp="1"/>
          </p:cNvSpPr>
          <p:nvPr>
            <p:ph type="body" idx="1"/>
          </p:nvPr>
        </p:nvSpPr>
        <p:spPr>
          <a:xfrm>
            <a:off x="311700" y="776514"/>
            <a:ext cx="8520600" cy="4366985"/>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Clr>
                <a:schemeClr val="dk1"/>
              </a:buClr>
              <a:buSzPts val="1800"/>
              <a:buNone/>
            </a:pPr>
            <a:r>
              <a:rPr lang="en-GB" dirty="0">
                <a:solidFill>
                  <a:schemeClr val="dk1"/>
                </a:solidFill>
                <a:latin typeface="Arial"/>
                <a:ea typeface="Arial"/>
                <a:cs typeface="Arial"/>
                <a:sym typeface="Arial"/>
              </a:rPr>
              <a:t>Program Guides: </a:t>
            </a: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ES Check Ins-2022.2023</a:t>
            </a:r>
          </a:p>
          <a:p>
            <a:pPr marL="457200" lvl="0" indent="-342900" algn="l" rtl="0">
              <a:spcBef>
                <a:spcPts val="0"/>
              </a:spcBef>
              <a:spcAft>
                <a:spcPts val="0"/>
              </a:spcAft>
              <a:buClr>
                <a:schemeClr val="dk1"/>
              </a:buClr>
              <a:buSzPts val="1800"/>
              <a:buFont typeface="Arial"/>
              <a:buChar char="●"/>
            </a:pPr>
            <a:r>
              <a:rPr lang="en-US" dirty="0">
                <a:solidFill>
                  <a:schemeClr val="dk1"/>
                </a:solidFill>
                <a:latin typeface="Arial"/>
                <a:ea typeface="Arial"/>
                <a:cs typeface="Arial"/>
                <a:sym typeface="Arial"/>
              </a:rPr>
              <a:t>Hotel.Motel HMIS Participating - Hotel.Motel Service for PIT Count-updated</a:t>
            </a:r>
          </a:p>
          <a:p>
            <a:pPr marL="457200" lvl="0" indent="-342900" algn="l" rtl="0">
              <a:spcBef>
                <a:spcPts val="0"/>
              </a:spcBef>
              <a:spcAft>
                <a:spcPts val="0"/>
              </a:spcAft>
              <a:buClr>
                <a:schemeClr val="dk1"/>
              </a:buClr>
              <a:buSzPts val="1800"/>
              <a:buFont typeface="Arial"/>
              <a:buChar char="●"/>
            </a:pPr>
            <a:r>
              <a:rPr lang="en-US" dirty="0">
                <a:solidFill>
                  <a:schemeClr val="dk1"/>
                </a:solidFill>
                <a:latin typeface="Arial"/>
                <a:ea typeface="Arial"/>
                <a:cs typeface="Arial"/>
                <a:sym typeface="Arial"/>
              </a:rPr>
              <a:t>PSH.RRH Housing Move in date for PIT-2022.2023</a:t>
            </a:r>
          </a:p>
          <a:p>
            <a:pPr marL="457200" lvl="0" indent="-342900" algn="l" rtl="0">
              <a:spcBef>
                <a:spcPts val="0"/>
              </a:spcBef>
              <a:spcAft>
                <a:spcPts val="0"/>
              </a:spcAft>
              <a:buClr>
                <a:schemeClr val="dk1"/>
              </a:buClr>
              <a:buSzPts val="1800"/>
              <a:buFont typeface="Arial"/>
              <a:buChar char="●"/>
            </a:pPr>
            <a:r>
              <a:rPr lang="en-US" dirty="0">
                <a:solidFill>
                  <a:schemeClr val="dk1"/>
                </a:solidFill>
                <a:latin typeface="Arial"/>
                <a:ea typeface="Arial"/>
                <a:cs typeface="Arial"/>
                <a:sym typeface="Arial"/>
              </a:rPr>
              <a:t>Unsheltered HMIS Participating - Current Living Situation Assessment-2022-2023</a:t>
            </a:r>
          </a:p>
          <a:p>
            <a:pPr marL="114300" lvl="0" indent="0" algn="l" rtl="0">
              <a:spcBef>
                <a:spcPts val="0"/>
              </a:spcBef>
              <a:spcAft>
                <a:spcPts val="0"/>
              </a:spcAft>
              <a:buClr>
                <a:schemeClr val="dk1"/>
              </a:buClr>
              <a:buSzPts val="1800"/>
              <a:buNone/>
            </a:pPr>
            <a:endParaRPr lang="en-US" sz="1000"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r>
              <a:rPr lang="en-US" dirty="0">
                <a:solidFill>
                  <a:schemeClr val="dk1"/>
                </a:solidFill>
                <a:latin typeface="Arial"/>
                <a:ea typeface="Arial"/>
                <a:cs typeface="Arial"/>
                <a:sym typeface="Arial"/>
              </a:rPr>
              <a:t>General Guides: </a:t>
            </a:r>
          </a:p>
          <a:p>
            <a:pPr>
              <a:buClr>
                <a:schemeClr val="dk1"/>
              </a:buClr>
            </a:pPr>
            <a:r>
              <a:rPr lang="en-US" dirty="0">
                <a:solidFill>
                  <a:schemeClr val="dk1"/>
                </a:solidFill>
                <a:latin typeface="Arial"/>
                <a:ea typeface="Arial"/>
                <a:cs typeface="Arial"/>
                <a:sym typeface="Arial"/>
              </a:rPr>
              <a:t>New PIT App Login Guide-2022.2023</a:t>
            </a:r>
          </a:p>
          <a:p>
            <a:pPr>
              <a:buClr>
                <a:schemeClr val="dk1"/>
              </a:buClr>
            </a:pPr>
            <a:r>
              <a:rPr lang="en-US" dirty="0">
                <a:solidFill>
                  <a:schemeClr val="dk1"/>
                </a:solidFill>
                <a:latin typeface="Arial"/>
                <a:ea typeface="Arial"/>
                <a:cs typeface="Arial"/>
                <a:sym typeface="Arial"/>
              </a:rPr>
              <a:t>PIT App-login and bed count guide-2022-2023</a:t>
            </a:r>
          </a:p>
          <a:p>
            <a:pPr>
              <a:buClr>
                <a:schemeClr val="dk1"/>
              </a:buClr>
            </a:pPr>
            <a:r>
              <a:rPr lang="en-US" dirty="0">
                <a:solidFill>
                  <a:schemeClr val="dk1"/>
                </a:solidFill>
                <a:latin typeface="Arial"/>
                <a:ea typeface="Arial"/>
                <a:cs typeface="Arial"/>
                <a:sym typeface="Arial"/>
              </a:rPr>
              <a:t>How to generate your outreach open enrollment client list from HMIS-2022.2023</a:t>
            </a:r>
          </a:p>
          <a:p>
            <a:pPr>
              <a:buClr>
                <a:schemeClr val="dk1"/>
              </a:buClr>
            </a:pPr>
            <a:r>
              <a:rPr lang="en-US" dirty="0">
                <a:solidFill>
                  <a:schemeClr val="dk1"/>
                </a:solidFill>
                <a:latin typeface="Arial"/>
                <a:ea typeface="Arial"/>
                <a:cs typeface="Arial"/>
                <a:sym typeface="Arial"/>
              </a:rPr>
              <a:t>PIT App - Total Person Count Validation and HMIS Client ID List</a:t>
            </a:r>
          </a:p>
          <a:p>
            <a:pPr marL="457200" lvl="0" indent="-342900" algn="l" rtl="0">
              <a:spcBef>
                <a:spcPts val="0"/>
              </a:spcBef>
              <a:spcAft>
                <a:spcPts val="0"/>
              </a:spcAft>
              <a:buClr>
                <a:schemeClr val="dk1"/>
              </a:buClr>
              <a:buSzPts val="1800"/>
              <a:buFont typeface="Arial"/>
              <a:buChar char="●"/>
            </a:pPr>
            <a:endParaRPr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0364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Rockwell"/>
                <a:ea typeface="Rockwell"/>
                <a:cs typeface="Rockwell"/>
                <a:sym typeface="Rockwell"/>
              </a:rPr>
              <a:t>PIT App Training </a:t>
            </a:r>
            <a:endParaRPr dirty="0">
              <a:latin typeface="Rockwell"/>
              <a:ea typeface="Rockwell"/>
              <a:cs typeface="Rockwell"/>
              <a:sym typeface="Rockwell"/>
            </a:endParaRPr>
          </a:p>
        </p:txBody>
      </p:sp>
      <p:sp>
        <p:nvSpPr>
          <p:cNvPr id="164" name="Google Shape;164;p28"/>
          <p:cNvSpPr txBox="1">
            <a:spLocks noGrp="1"/>
          </p:cNvSpPr>
          <p:nvPr>
            <p:ph type="body" idx="1"/>
          </p:nvPr>
        </p:nvSpPr>
        <p:spPr>
          <a:xfrm>
            <a:off x="2456757" y="1429657"/>
            <a:ext cx="4445931" cy="811654"/>
          </a:xfrm>
          <a:prstGeom prst="rect">
            <a:avLst/>
          </a:prstGeom>
        </p:spPr>
        <p:txBody>
          <a:bodyPr spcFirstLastPara="1" wrap="square" lIns="91425" tIns="91425" rIns="91425" bIns="91425" anchor="t" anchorCtr="0">
            <a:normAutofit lnSpcReduction="10000"/>
          </a:bodyPr>
          <a:lstStyle/>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PIT App Training:</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Unsheltered HMIS and Non-HMIS </a:t>
            </a:r>
          </a:p>
          <a:p>
            <a:pPr marL="114300" lvl="0" indent="0" algn="ctr" rtl="0">
              <a:spcBef>
                <a:spcPts val="0"/>
              </a:spcBef>
              <a:spcAft>
                <a:spcPts val="0"/>
              </a:spcAft>
              <a:buClr>
                <a:schemeClr val="dk1"/>
              </a:buClr>
              <a:buSzPts val="1800"/>
              <a:buNone/>
            </a:pPr>
            <a:endParaRPr lang="en-US"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6398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1274250" y="454900"/>
            <a:ext cx="6595500" cy="5709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dirty="0">
                <a:latin typeface="Rockwell"/>
                <a:ea typeface="Rockwell"/>
                <a:cs typeface="Rockwell"/>
                <a:sym typeface="Rockwell"/>
              </a:rPr>
              <a:t>HMIS Participating Street Outreach</a:t>
            </a:r>
            <a:endParaRPr dirty="0">
              <a:latin typeface="Rockwell"/>
              <a:ea typeface="Rockwell"/>
              <a:cs typeface="Rockwell"/>
              <a:sym typeface="Rockwell"/>
            </a:endParaRPr>
          </a:p>
        </p:txBody>
      </p:sp>
      <p:sp>
        <p:nvSpPr>
          <p:cNvPr id="140" name="Google Shape;140;p24"/>
          <p:cNvSpPr txBox="1">
            <a:spLocks noGrp="1"/>
          </p:cNvSpPr>
          <p:nvPr>
            <p:ph type="body" idx="1"/>
          </p:nvPr>
        </p:nvSpPr>
        <p:spPr>
          <a:xfrm>
            <a:off x="388452" y="1025800"/>
            <a:ext cx="8520600" cy="4034338"/>
          </a:xfrm>
          <a:prstGeom prst="rect">
            <a:avLst/>
          </a:prstGeom>
        </p:spPr>
        <p:txBody>
          <a:bodyPr spcFirstLastPara="1" wrap="square" lIns="91425" tIns="91425" rIns="91425" bIns="91425" anchor="t" anchorCtr="0">
            <a:normAutofit fontScale="85000" lnSpcReduction="20000"/>
          </a:bodyPr>
          <a:lstStyle/>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Similar to the count process last year, HMIS participating SO programs will be using the HMIS Current Living Situation Assessment as the trigger to get their data to import into the PIT database. </a:t>
            </a:r>
            <a:endParaRPr dirty="0">
              <a:solidFill>
                <a:schemeClr val="dk1"/>
              </a:solidFill>
              <a:latin typeface="Arial"/>
              <a:ea typeface="Arial"/>
              <a:cs typeface="Arial"/>
              <a:sym typeface="Arial"/>
            </a:endParaRPr>
          </a:p>
          <a:p>
            <a:pPr marL="457200" lvl="0" indent="-342900" algn="l" rtl="0">
              <a:spcBef>
                <a:spcPts val="1200"/>
              </a:spcBef>
              <a:spcAft>
                <a:spcPts val="0"/>
              </a:spcAft>
              <a:buClr>
                <a:schemeClr val="dk1"/>
              </a:buClr>
              <a:buSzPts val="1800"/>
              <a:buFont typeface="Arial"/>
              <a:buChar char="●"/>
            </a:pPr>
            <a:r>
              <a:rPr lang="en-GB" dirty="0">
                <a:solidFill>
                  <a:schemeClr val="dk1"/>
                </a:solidFill>
                <a:latin typeface="Arial"/>
                <a:ea typeface="Arial"/>
                <a:cs typeface="Arial"/>
                <a:sym typeface="Arial"/>
              </a:rPr>
              <a:t>The Head of Household for each client record to be counted on the night of PIT will need the following:</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Open program enrollment</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Current Living Situation Assessment dated for the night of the PIT count</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A homeless setting selected as the current living situation</a:t>
            </a:r>
          </a:p>
          <a:p>
            <a:pPr marL="596900" lvl="1" indent="0" algn="l" rtl="0">
              <a:spcBef>
                <a:spcPts val="0"/>
              </a:spcBef>
              <a:spcAft>
                <a:spcPts val="0"/>
              </a:spcAft>
              <a:buClr>
                <a:schemeClr val="dk1"/>
              </a:buClr>
              <a:buSzPts val="1400"/>
              <a:buNone/>
            </a:pPr>
            <a:endParaRPr lang="en-GB" dirty="0">
              <a:solidFill>
                <a:schemeClr val="dk1"/>
              </a:solidFill>
              <a:latin typeface="Arial"/>
              <a:ea typeface="Arial"/>
              <a:cs typeface="Arial"/>
              <a:sym typeface="Arial"/>
            </a:endParaRPr>
          </a:p>
          <a:p>
            <a:pPr marL="425450" indent="-285750">
              <a:buClr>
                <a:schemeClr val="dk1"/>
              </a:buClr>
              <a:buSzPts val="1400"/>
            </a:pPr>
            <a:r>
              <a:rPr lang="en-US" dirty="0">
                <a:solidFill>
                  <a:schemeClr val="dk1"/>
                </a:solidFill>
                <a:latin typeface="Arial"/>
                <a:ea typeface="Arial"/>
                <a:cs typeface="Arial"/>
                <a:sym typeface="Arial"/>
              </a:rPr>
              <a:t>You will be able to start working with the people count immediately for this year. This will allow users to actively test their data and clean up their data all the way up to the night of the count.</a:t>
            </a:r>
          </a:p>
          <a:p>
            <a:pPr marL="425450" indent="-285750">
              <a:buClr>
                <a:schemeClr val="dk1"/>
              </a:buClr>
              <a:buSzPts val="1400"/>
            </a:pPr>
            <a:r>
              <a:rPr lang="en-US" dirty="0">
                <a:solidFill>
                  <a:schemeClr val="dk1"/>
                </a:solidFill>
                <a:latin typeface="Arial"/>
                <a:ea typeface="Arial"/>
                <a:cs typeface="Arial"/>
                <a:sym typeface="Arial"/>
              </a:rPr>
              <a:t>The PIT App will only see Current Living Situation Assessments that are dated for the previous day.  So if, when you check your data you don’t see any records, that may be correct b/c there have not been CLA’s complete for you clients.  </a:t>
            </a:r>
          </a:p>
          <a:p>
            <a:pPr marL="425450" indent="-285750">
              <a:buClr>
                <a:schemeClr val="dk1"/>
              </a:buClr>
              <a:buSzPts val="1400"/>
            </a:pPr>
            <a:r>
              <a:rPr lang="en-US" dirty="0">
                <a:solidFill>
                  <a:schemeClr val="dk1"/>
                </a:solidFill>
                <a:latin typeface="Arial"/>
                <a:ea typeface="Arial"/>
                <a:cs typeface="Arial"/>
                <a:sym typeface="Arial"/>
              </a:rPr>
              <a:t>What is more important is to make sure you have reviewed the CLA DQ report which shows the client ID’s that have not had a CLA in the past 90 days or longer.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454900"/>
            <a:ext cx="6595500" cy="569503"/>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dirty="0">
                <a:latin typeface="Rockwell"/>
                <a:ea typeface="Rockwell"/>
                <a:cs typeface="Rockwell"/>
                <a:sym typeface="Rockwell"/>
              </a:rPr>
              <a:t>HMIS Participating Street Outreach</a:t>
            </a:r>
            <a:endParaRPr dirty="0">
              <a:latin typeface="Rockwell"/>
              <a:ea typeface="Rockwell"/>
              <a:cs typeface="Rockwell"/>
              <a:sym typeface="Rockwell"/>
            </a:endParaRPr>
          </a:p>
        </p:txBody>
      </p:sp>
      <p:sp>
        <p:nvSpPr>
          <p:cNvPr id="146" name="Google Shape;146;p25"/>
          <p:cNvSpPr txBox="1">
            <a:spLocks noGrp="1"/>
          </p:cNvSpPr>
          <p:nvPr>
            <p:ph type="body" idx="1"/>
          </p:nvPr>
        </p:nvSpPr>
        <p:spPr>
          <a:xfrm>
            <a:off x="311700" y="1013250"/>
            <a:ext cx="6357232" cy="375125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Street Outreach enrollments without a Current Living Situation Assessment in the past 90 Days report</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Click on the PIT Combined DQ Report Link</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Last tab of the excel workbook - ‘No recent CLA’</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This report provides a list of client ID’s by program who have not had a recorded assessment in HMIS in the past 90 Days from the day you export the report.</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Example, if you run the report today then all the ID’s on that tab have not had a CLA dated from 10/18/2022 back to at least 8/18/2022 and later.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160848" y="2813251"/>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22522A7-D69F-572F-7AC1-140929FBE296}"/>
              </a:ext>
            </a:extLst>
          </p:cNvPr>
          <p:cNvPicPr>
            <a:picLocks noChangeAspect="1"/>
          </p:cNvPicPr>
          <p:nvPr/>
        </p:nvPicPr>
        <p:blipFill>
          <a:blip r:embed="rId4"/>
          <a:stretch>
            <a:fillRect/>
          </a:stretch>
        </p:blipFill>
        <p:spPr>
          <a:xfrm>
            <a:off x="508764" y="4136847"/>
            <a:ext cx="6112042" cy="393902"/>
          </a:xfrm>
          <a:prstGeom prst="rect">
            <a:avLst/>
          </a:prstGeom>
        </p:spPr>
      </p:pic>
    </p:spTree>
    <p:extLst>
      <p:ext uri="{BB962C8B-B14F-4D97-AF65-F5344CB8AC3E}">
        <p14:creationId xmlns:p14="http://schemas.microsoft.com/office/powerpoint/2010/main" val="310211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454900"/>
            <a:ext cx="6595500" cy="10116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a:latin typeface="Rockwell"/>
                <a:ea typeface="Rockwell"/>
                <a:cs typeface="Rockwell"/>
                <a:sym typeface="Rockwell"/>
              </a:rPr>
              <a:t>Non-HMIS Participating Street Outreach</a:t>
            </a:r>
            <a:endParaRPr>
              <a:latin typeface="Rockwell"/>
              <a:ea typeface="Rockwell"/>
              <a:cs typeface="Rockwell"/>
              <a:sym typeface="Rockwell"/>
            </a:endParaRPr>
          </a:p>
        </p:txBody>
      </p:sp>
      <p:sp>
        <p:nvSpPr>
          <p:cNvPr id="146" name="Google Shape;146;p25"/>
          <p:cNvSpPr txBox="1">
            <a:spLocks noGrp="1"/>
          </p:cNvSpPr>
          <p:nvPr>
            <p:ph type="body" idx="1"/>
          </p:nvPr>
        </p:nvSpPr>
        <p:spPr>
          <a:xfrm>
            <a:off x="311700" y="1539950"/>
            <a:ext cx="8520600" cy="31170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Similar to the count process last year, Non-HMIS participating SO programs will be able to enter their data directly into the PIT app.</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I will need to know the user information</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First, Last and Email</a:t>
            </a:r>
            <a:endParaRPr dirty="0">
              <a:solidFill>
                <a:schemeClr val="dk1"/>
              </a:solidFill>
              <a:latin typeface="Arial"/>
              <a:ea typeface="Arial"/>
              <a:cs typeface="Arial"/>
              <a:sym typeface="Arial"/>
            </a:endParaRPr>
          </a:p>
          <a:p>
            <a:pPr marL="914400" lvl="1" indent="-317500" algn="l" rtl="0">
              <a:spcBef>
                <a:spcPts val="0"/>
              </a:spcBef>
              <a:spcAft>
                <a:spcPts val="0"/>
              </a:spcAft>
              <a:buClr>
                <a:schemeClr val="dk1"/>
              </a:buClr>
              <a:buSzPts val="1400"/>
              <a:buFont typeface="Arial"/>
              <a:buChar char="○"/>
            </a:pPr>
            <a:r>
              <a:rPr lang="en-GB" dirty="0">
                <a:solidFill>
                  <a:schemeClr val="dk1"/>
                </a:solidFill>
                <a:latin typeface="Arial"/>
                <a:ea typeface="Arial"/>
                <a:cs typeface="Arial"/>
                <a:sym typeface="Arial"/>
              </a:rPr>
              <a:t>Name of SO program </a:t>
            </a:r>
            <a:endParaRPr dirty="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If there is a new SO program that is not currently listed on the PIT App SO program sheet, then I will need the program set up sheet to be completed and submitted. </a:t>
            </a:r>
          </a:p>
          <a:p>
            <a:pPr marL="457200" lvl="0" indent="-342900" algn="l" rtl="0">
              <a:spcBef>
                <a:spcPts val="0"/>
              </a:spcBef>
              <a:spcAft>
                <a:spcPts val="0"/>
              </a:spcAft>
              <a:buClr>
                <a:schemeClr val="dk1"/>
              </a:buClr>
              <a:buSzPts val="1800"/>
              <a:buFont typeface="Arial"/>
              <a:buChar char="●"/>
            </a:pPr>
            <a:r>
              <a:rPr lang="en-GB" dirty="0">
                <a:solidFill>
                  <a:schemeClr val="dk1"/>
                </a:solidFill>
                <a:latin typeface="Arial"/>
                <a:ea typeface="Arial"/>
                <a:cs typeface="Arial"/>
                <a:sym typeface="Arial"/>
              </a:rPr>
              <a:t>Non-HMIS Street Outreach can start entering and testing out their data by 10/19/2022.  Take time to practice and submit questions if you are unsure of how to populate any of the tables</a:t>
            </a:r>
            <a:endParaRPr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1274250" y="151254"/>
            <a:ext cx="6595500" cy="873149"/>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dirty="0">
                <a:latin typeface="Rockwell"/>
                <a:ea typeface="Rockwell"/>
                <a:cs typeface="Rockwell"/>
                <a:sym typeface="Rockwell"/>
              </a:rPr>
              <a:t>HMIS and Non-HMIS Participating Street Outreach</a:t>
            </a:r>
            <a:endParaRPr dirty="0">
              <a:latin typeface="Rockwell"/>
              <a:ea typeface="Rockwell"/>
              <a:cs typeface="Rockwell"/>
              <a:sym typeface="Rockwell"/>
            </a:endParaRPr>
          </a:p>
        </p:txBody>
      </p:sp>
      <p:sp>
        <p:nvSpPr>
          <p:cNvPr id="146" name="Google Shape;146;p25"/>
          <p:cNvSpPr txBox="1">
            <a:spLocks noGrp="1"/>
          </p:cNvSpPr>
          <p:nvPr>
            <p:ph type="body" idx="1"/>
          </p:nvPr>
        </p:nvSpPr>
        <p:spPr>
          <a:xfrm>
            <a:off x="209269" y="1735145"/>
            <a:ext cx="6357232" cy="192245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Unsheltered Population Report is an inventory of both the HMIS and Non-HMIS program data.</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This report will populate the people count data for all confirmed Unsheltered programs in the PIT App.</a:t>
            </a:r>
          </a:p>
          <a:p>
            <a:pPr marL="457200" lvl="0" indent="-342900" algn="l" rtl="0">
              <a:spcBef>
                <a:spcPts val="0"/>
              </a:spcBef>
              <a:spcAft>
                <a:spcPts val="0"/>
              </a:spcAft>
              <a:buClr>
                <a:schemeClr val="dk1"/>
              </a:buClr>
              <a:buSzPts val="1800"/>
              <a:buFont typeface="Arial"/>
              <a:buChar char="●"/>
            </a:pPr>
            <a:r>
              <a:rPr lang="en-GB" sz="1600" dirty="0">
                <a:solidFill>
                  <a:schemeClr val="dk1"/>
                </a:solidFill>
                <a:latin typeface="Arial"/>
                <a:ea typeface="Arial"/>
                <a:cs typeface="Arial"/>
                <a:sym typeface="Arial"/>
              </a:rPr>
              <a:t>If a program has not confirmed their data then their population data will not display on this report.  </a:t>
            </a:r>
          </a:p>
          <a:p>
            <a:pPr marL="457200" lvl="0" indent="-342900" algn="l" rtl="0">
              <a:spcBef>
                <a:spcPts val="0"/>
              </a:spcBef>
              <a:spcAft>
                <a:spcPts val="0"/>
              </a:spcAft>
              <a:buClr>
                <a:schemeClr val="dk1"/>
              </a:buClr>
              <a:buSzPts val="1800"/>
              <a:buFont typeface="Arial"/>
              <a:buChar char="●"/>
            </a:pPr>
            <a:endParaRPr lang="en-GB" dirty="0">
              <a:solidFill>
                <a:schemeClr val="dk1"/>
              </a:solidFill>
              <a:latin typeface="Arial"/>
              <a:ea typeface="Arial"/>
              <a:cs typeface="Arial"/>
              <a:sym typeface="Arial"/>
            </a:endParaRPr>
          </a:p>
          <a:p>
            <a:pPr marL="114300" lvl="0" indent="0" algn="l"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pic>
        <p:nvPicPr>
          <p:cNvPr id="3" name="Picture 2">
            <a:extLst>
              <a:ext uri="{FF2B5EF4-FFF2-40B4-BE49-F238E27FC236}">
                <a16:creationId xmlns:a16="http://schemas.microsoft.com/office/drawing/2014/main" id="{3F1C0DCD-BBFB-E980-786D-79E6E3107462}"/>
              </a:ext>
            </a:extLst>
          </p:cNvPr>
          <p:cNvPicPr>
            <a:picLocks noChangeAspect="1"/>
          </p:cNvPicPr>
          <p:nvPr/>
        </p:nvPicPr>
        <p:blipFill>
          <a:blip r:embed="rId3"/>
          <a:stretch>
            <a:fillRect/>
          </a:stretch>
        </p:blipFill>
        <p:spPr>
          <a:xfrm>
            <a:off x="6801006" y="1265034"/>
            <a:ext cx="2137487" cy="3190087"/>
          </a:xfrm>
          <a:prstGeom prst="rect">
            <a:avLst/>
          </a:prstGeom>
        </p:spPr>
      </p:pic>
      <p:sp>
        <p:nvSpPr>
          <p:cNvPr id="4" name="Arrow: Right 3">
            <a:extLst>
              <a:ext uri="{FF2B5EF4-FFF2-40B4-BE49-F238E27FC236}">
                <a16:creationId xmlns:a16="http://schemas.microsoft.com/office/drawing/2014/main" id="{506BB825-D1CB-C813-502A-69F096BA401F}"/>
              </a:ext>
            </a:extLst>
          </p:cNvPr>
          <p:cNvSpPr/>
          <p:nvPr/>
        </p:nvSpPr>
        <p:spPr>
          <a:xfrm rot="10800000">
            <a:off x="8284602" y="3480145"/>
            <a:ext cx="419386" cy="240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71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Rockwell"/>
                <a:ea typeface="Rockwell"/>
                <a:cs typeface="Rockwell"/>
                <a:sym typeface="Rockwell"/>
              </a:rPr>
              <a:t>PIT App Training </a:t>
            </a:r>
            <a:endParaRPr dirty="0">
              <a:latin typeface="Rockwell"/>
              <a:ea typeface="Rockwell"/>
              <a:cs typeface="Rockwell"/>
              <a:sym typeface="Rockwell"/>
            </a:endParaRPr>
          </a:p>
        </p:txBody>
      </p:sp>
      <p:sp>
        <p:nvSpPr>
          <p:cNvPr id="164" name="Google Shape;164;p28"/>
          <p:cNvSpPr txBox="1">
            <a:spLocks noGrp="1"/>
          </p:cNvSpPr>
          <p:nvPr>
            <p:ph type="body" idx="1"/>
          </p:nvPr>
        </p:nvSpPr>
        <p:spPr>
          <a:xfrm>
            <a:off x="2456757" y="1429657"/>
            <a:ext cx="4445931" cy="811654"/>
          </a:xfrm>
          <a:prstGeom prst="rect">
            <a:avLst/>
          </a:prstGeom>
        </p:spPr>
        <p:txBody>
          <a:bodyPr spcFirstLastPara="1" wrap="square" lIns="91425" tIns="91425" rIns="91425" bIns="91425" anchor="t" anchorCtr="0">
            <a:normAutofit/>
          </a:bodyPr>
          <a:lstStyle/>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End Street Outreach</a:t>
            </a:r>
          </a:p>
        </p:txBody>
      </p:sp>
    </p:spTree>
    <p:extLst>
      <p:ext uri="{BB962C8B-B14F-4D97-AF65-F5344CB8AC3E}">
        <p14:creationId xmlns:p14="http://schemas.microsoft.com/office/powerpoint/2010/main" val="303943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1274250" y="129300"/>
            <a:ext cx="6595500" cy="1011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latin typeface="Rockwell"/>
                <a:ea typeface="Rockwell"/>
                <a:cs typeface="Rockwell"/>
                <a:sym typeface="Rockwell"/>
              </a:rPr>
              <a:t>PIT App Training </a:t>
            </a:r>
            <a:endParaRPr dirty="0">
              <a:latin typeface="Rockwell"/>
              <a:ea typeface="Rockwell"/>
              <a:cs typeface="Rockwell"/>
              <a:sym typeface="Rockwell"/>
            </a:endParaRPr>
          </a:p>
        </p:txBody>
      </p:sp>
      <p:sp>
        <p:nvSpPr>
          <p:cNvPr id="164" name="Google Shape;164;p28"/>
          <p:cNvSpPr txBox="1">
            <a:spLocks noGrp="1"/>
          </p:cNvSpPr>
          <p:nvPr>
            <p:ph type="body" idx="1"/>
          </p:nvPr>
        </p:nvSpPr>
        <p:spPr>
          <a:xfrm>
            <a:off x="2456757" y="1429657"/>
            <a:ext cx="4445931" cy="832280"/>
          </a:xfrm>
          <a:prstGeom prst="rect">
            <a:avLst/>
          </a:prstGeom>
        </p:spPr>
        <p:txBody>
          <a:bodyPr spcFirstLastPara="1" wrap="square" lIns="91425" tIns="91425" rIns="91425" bIns="91425" anchor="t" anchorCtr="0">
            <a:normAutofit/>
          </a:bodyPr>
          <a:lstStyle/>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PIT App Training:</a:t>
            </a:r>
          </a:p>
          <a:p>
            <a:pPr marL="114300" lvl="0" indent="0" algn="ctr" rtl="0">
              <a:spcBef>
                <a:spcPts val="0"/>
              </a:spcBef>
              <a:spcAft>
                <a:spcPts val="0"/>
              </a:spcAft>
              <a:buClr>
                <a:schemeClr val="dk1"/>
              </a:buClr>
              <a:buSzPts val="1800"/>
              <a:buNone/>
            </a:pPr>
            <a:r>
              <a:rPr lang="en-US" dirty="0">
                <a:solidFill>
                  <a:schemeClr val="dk1"/>
                </a:solidFill>
                <a:latin typeface="Arial"/>
                <a:ea typeface="Arial"/>
                <a:cs typeface="Arial"/>
                <a:sym typeface="Arial"/>
              </a:rPr>
              <a:t>Sheltered HMIS and Non-HMIS</a:t>
            </a:r>
          </a:p>
          <a:p>
            <a:pPr marL="114300" lvl="0" indent="0" algn="ctr" rtl="0">
              <a:spcBef>
                <a:spcPts val="0"/>
              </a:spcBef>
              <a:spcAft>
                <a:spcPts val="0"/>
              </a:spcAft>
              <a:buClr>
                <a:schemeClr val="dk1"/>
              </a:buClr>
              <a:buSzPts val="1800"/>
              <a:buNone/>
            </a:pPr>
            <a:endParaRPr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71328389"/>
      </p:ext>
    </p:extLst>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1631</Words>
  <Application>Microsoft Office PowerPoint</Application>
  <PresentationFormat>On-screen Show (16:9)</PresentationFormat>
  <Paragraphs>156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Rockwell</vt:lpstr>
      <vt:lpstr>Raleway</vt:lpstr>
      <vt:lpstr>Courier New</vt:lpstr>
      <vt:lpstr>Arial</vt:lpstr>
      <vt:lpstr>Source Sans Pro</vt:lpstr>
      <vt:lpstr>Plum</vt:lpstr>
      <vt:lpstr>PIT App Training </vt:lpstr>
      <vt:lpstr>PIT App Guides</vt:lpstr>
      <vt:lpstr>PIT App Training </vt:lpstr>
      <vt:lpstr>HMIS Participating Street Outreach</vt:lpstr>
      <vt:lpstr>HMIS Participating Street Outreach</vt:lpstr>
      <vt:lpstr>Non-HMIS Participating Street Outreach</vt:lpstr>
      <vt:lpstr>HMIS and Non-HMIS Participating Street Outreach</vt:lpstr>
      <vt:lpstr>PIT App Training </vt:lpstr>
      <vt:lpstr>PIT App Training </vt:lpstr>
      <vt:lpstr>HMIS Participating Programs:  ES, SH, TH, PH, RRH</vt:lpstr>
      <vt:lpstr>HMIS Participating Programs:  ES, SH, TH, PH, RRH</vt:lpstr>
      <vt:lpstr>Non-Participating Programs:  ES, SH, TH, PH, RRH</vt:lpstr>
      <vt:lpstr>All Programs</vt:lpstr>
      <vt:lpstr>HMIS and Non-HMIS Participating Programs:  ES, SH, TH, PH, RRH</vt:lpstr>
      <vt:lpstr>HMIS and Non-HMIS Participating Programs:  ES, SH, TH, PH, RRH</vt:lpstr>
      <vt:lpstr>HMIS and Non-HMIS Participating Programs:  ES, SH, TH, PH, RRH</vt:lpstr>
      <vt:lpstr>All Programs</vt:lpstr>
      <vt:lpstr>HMIS ES and SO Veteran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2022-2023 HIC/PIT Annual Kick-Off Meeting</dc:title>
  <dc:creator>Brennden Colbert</dc:creator>
  <cp:lastModifiedBy>Brennden Colbert</cp:lastModifiedBy>
  <cp:revision>17</cp:revision>
  <dcterms:modified xsi:type="dcterms:W3CDTF">2022-10-20T12:43:49Z</dcterms:modified>
</cp:coreProperties>
</file>